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4" r:id="rId3"/>
    <p:sldId id="28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87" r:id="rId18"/>
    <p:sldId id="288" r:id="rId19"/>
    <p:sldId id="290" r:id="rId20"/>
    <p:sldId id="291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89" r:id="rId31"/>
    <p:sldId id="292" r:id="rId32"/>
    <p:sldId id="293" r:id="rId33"/>
    <p:sldId id="278" r:id="rId34"/>
    <p:sldId id="279" r:id="rId35"/>
    <p:sldId id="280" r:id="rId36"/>
    <p:sldId id="281" r:id="rId37"/>
    <p:sldId id="282" r:id="rId38"/>
    <p:sldId id="283" r:id="rId39"/>
    <p:sldId id="285" r:id="rId4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518" y="-114"/>
      </p:cViewPr>
      <p:guideLst>
        <p:guide orient="horz" pos="2160"/>
        <p:guide pos="29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1AD5173-C489-43FE-B8C8-41F493948D7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30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7"/>
          <p:cNvPicPr>
            <a:picLocks noChangeAspect="1"/>
          </p:cNvPicPr>
          <p:nvPr/>
        </p:nvPicPr>
        <p:blipFill>
          <a:blip r:embed="rId2"/>
          <a:srcRect t="806" r="398"/>
          <a:stretch>
            <a:fillRect/>
          </a:stretch>
        </p:blipFill>
        <p:spPr>
          <a:xfrm>
            <a:off x="0" y="44450"/>
            <a:ext cx="9144000" cy="6670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2276476" y="4819650"/>
            <a:ext cx="4457700" cy="46721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  <a:effectLst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 smtClean="0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2276476" y="3379695"/>
            <a:ext cx="4457700" cy="131613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200" b="1" kern="1000" baseline="0">
                <a:solidFill>
                  <a:schemeClr val="accent1">
                    <a:lumMod val="75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F0E59FE-E998-4279-A9AE-83D712DC1128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幼圆" panose="02010509060101010101" pitchFamily="49" charset="-122"/>
              </a:rPr>
            </a:fld>
            <a:endParaRPr lang="zh-CN" altLang="en-US" dirty="0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71438C-51C9-479C-A0AA-F5E4E74BF6D2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8" y="365125"/>
            <a:ext cx="886883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2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71438C-51C9-479C-A0AA-F5E4E74BF6D2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71438C-51C9-479C-A0AA-F5E4E74BF6D2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7" y="2108201"/>
            <a:ext cx="5995988" cy="1235075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70" y="3400425"/>
            <a:ext cx="3067663" cy="35747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71438C-51C9-479C-A0AA-F5E4E74BF6D2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2"/>
            <a:ext cx="3810000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500" y="1244602"/>
            <a:ext cx="3820587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71438C-51C9-479C-A0AA-F5E4E74BF6D2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7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7" y="2200274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5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5" y="2200274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71438C-51C9-479C-A0AA-F5E4E74BF6D2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71438C-51C9-479C-A0AA-F5E4E74BF6D2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6AACCA-F3D6-4A15-A98D-4AF68D9423EB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幼圆" panose="02010509060101010101" pitchFamily="49" charset="-122"/>
              </a:rPr>
            </a:fld>
            <a:endParaRPr lang="zh-CN" altLang="en-US" dirty="0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3" y="533402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30"/>
            <a:ext cx="4629150" cy="487362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3" y="21336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71438C-51C9-479C-A0AA-F5E4E74BF6D2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8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just" defTabSz="685800" rtl="0" eaLnBrk="0" fontAlgn="base" latinLnBrk="0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>
                <a:srgbClr val="B8650A"/>
              </a:buClr>
              <a:buSzPct val="60000"/>
              <a:buFont typeface="Wingdings 2" panose="05020102010507070707" pitchFamily="18" charset="2"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单击图标添加图片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71438C-51C9-479C-A0AA-F5E4E74BF6D2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2"/>
          <a:srcRect l="2082" t="3574" r="3992" b="2214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71438C-51C9-479C-A0AA-F5E4E74BF6D2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919293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  <p:sp>
        <p:nvSpPr>
          <p:cNvPr id="1030" name="KSO_BT1"/>
          <p:cNvSpPr>
            <a:spLocks noGrp="1"/>
          </p:cNvSpPr>
          <p:nvPr>
            <p:ph type="title"/>
          </p:nvPr>
        </p:nvSpPr>
        <p:spPr>
          <a:xfrm>
            <a:off x="971550" y="809625"/>
            <a:ext cx="7305675" cy="619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31" name="KSO_BC1"/>
          <p:cNvSpPr>
            <a:spLocks noGrp="1"/>
          </p:cNvSpPr>
          <p:nvPr>
            <p:ph type="body" idx="1"/>
          </p:nvPr>
        </p:nvSpPr>
        <p:spPr>
          <a:xfrm>
            <a:off x="971550" y="1524000"/>
            <a:ext cx="7305675" cy="47466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B8650A"/>
          </a:solidFill>
          <a:latin typeface="+mj-ea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B8650A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B8650A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B8650A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B8650A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B8650A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B8650A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B8650A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B8650A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61950" indent="-361950" algn="just" defTabSz="685800" rtl="0" eaLnBrk="0" fontAlgn="base" hangingPunct="0">
        <a:lnSpc>
          <a:spcPct val="110000"/>
        </a:lnSpc>
        <a:spcBef>
          <a:spcPts val="1200"/>
        </a:spcBef>
        <a:spcAft>
          <a:spcPct val="0"/>
        </a:spcAft>
        <a:buClr>
          <a:srgbClr val="B8650A"/>
        </a:buClr>
        <a:buSzPct val="60000"/>
        <a:buFont typeface="Wingdings 2" panose="05020102010507070707" pitchFamily="18" charset="2"/>
        <a:buChar char=""/>
        <a:defRPr lang="zh-CN" altLang="en-US" sz="2400" kern="1200" dirty="0">
          <a:solidFill>
            <a:schemeClr val="accent2"/>
          </a:solidFill>
          <a:latin typeface="+mn-ea"/>
          <a:ea typeface="+mn-ea"/>
          <a:cs typeface="+mn-cs"/>
        </a:defRPr>
      </a:lvl1pPr>
      <a:lvl2pPr marL="361950" indent="-361950" algn="just" defTabSz="685800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Clr>
          <a:srgbClr val="E5A997"/>
        </a:buClr>
        <a:buFont typeface="幼圆" panose="02010509060101010101" pitchFamily="49" charset="-122"/>
        <a:buChar char=" "/>
        <a:defRPr sz="1600" kern="1200">
          <a:solidFill>
            <a:schemeClr val="tx1"/>
          </a:solidFill>
          <a:latin typeface="+mn-ea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3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1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1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1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1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1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1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1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1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3.png"/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1413" y="2565400"/>
            <a:ext cx="4457700" cy="1316038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0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ea"/>
                <a:ea typeface="微软雅黑" panose="020B0503020204020204" pitchFamily="34" charset="-122"/>
                <a:cs typeface="+mj-cs"/>
              </a:rPr>
              <a:t>生活管理</a:t>
            </a:r>
            <a:endParaRPr kumimoji="0" lang="zh-CN" altLang="en-US" sz="3200" b="1" i="0" u="none" strike="noStrike" kern="10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ea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099" name="副标题 2"/>
          <p:cNvSpPr>
            <a:spLocks noGrp="1"/>
          </p:cNvSpPr>
          <p:nvPr>
            <p:ph type="subTitle" idx="1"/>
          </p:nvPr>
        </p:nvSpPr>
        <p:spPr>
          <a:xfrm>
            <a:off x="2411413" y="3933825"/>
            <a:ext cx="4457700" cy="466725"/>
          </a:xfrm>
          <a:ln/>
        </p:spPr>
        <p:txBody>
          <a:bodyPr vert="horz" wrap="square" lIns="91440" tIns="45720" rIns="91440" bIns="45720" anchor="t"/>
          <a:p>
            <a:pPr defTabSz="685800">
              <a:buClr>
                <a:srgbClr val="B8650A"/>
              </a:buClr>
              <a:buSzPct val="60000"/>
            </a:pPr>
            <a:r>
              <a:rPr lang="zh-CN" altLang="en-US" b="1" kern="1200" dirty="0">
                <a:latin typeface="+mn-ea"/>
                <a:ea typeface="微软雅黑" panose="020B0503020204020204" pitchFamily="34" charset="-122"/>
                <a:cs typeface="+mn-cs"/>
              </a:rPr>
              <a:t>组织幼儿进餐</a:t>
            </a:r>
            <a:endParaRPr lang="en-US" altLang="en-US" b="1" kern="1200" dirty="0">
              <a:latin typeface="+mn-ea"/>
              <a:ea typeface="微软雅黑" panose="020B0503020204020204" pitchFamily="34" charset="-122"/>
              <a:cs typeface="+mn-cs"/>
            </a:endParaRPr>
          </a:p>
          <a:p>
            <a:pPr defTabSz="685800">
              <a:buClr>
                <a:srgbClr val="B8650A"/>
              </a:buClr>
              <a:buSzPct val="60000"/>
            </a:pPr>
            <a:endParaRPr lang="zh-CN" altLang="en-US" kern="1200" dirty="0">
              <a:latin typeface="+mn-ea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5487" t="-3117" b="-3117"/>
          <a:stretch>
            <a:fillRect/>
          </a:stretch>
        </p:blipFill>
        <p:spPr>
          <a:xfrm>
            <a:off x="8410575" y="6179820"/>
            <a:ext cx="588010" cy="6007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2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9963" y="6350"/>
            <a:ext cx="1808162" cy="1616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Text Box 3"/>
          <p:cNvSpPr txBox="1"/>
          <p:nvPr/>
        </p:nvSpPr>
        <p:spPr>
          <a:xfrm>
            <a:off x="4697413" y="2544763"/>
            <a:ext cx="3575050" cy="2560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dirty="0">
                <a:latin typeface="Arial" panose="020B0604020202020204" pitchFamily="34" charset="0"/>
              </a:rPr>
              <a:t>       燕麦是谷类的一种，含有丰富的蛋白质、脂肪、维生素、微量元素和纤维素等。婴幼儿经常食用燕麦粥，可以益脾养心，保肝护胃，消食化积，促进生长发育。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316" name="Text Box 4"/>
          <p:cNvSpPr txBox="1"/>
          <p:nvPr/>
        </p:nvSpPr>
        <p:spPr>
          <a:xfrm>
            <a:off x="1582738" y="1277938"/>
            <a:ext cx="39258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latin typeface="Arial" panose="020B0604020202020204" pitchFamily="34" charset="0"/>
              </a:rPr>
              <a:t>燕麦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13317" name="椭圆 35"/>
          <p:cNvSpPr/>
          <p:nvPr/>
        </p:nvSpPr>
        <p:spPr>
          <a:xfrm>
            <a:off x="842963" y="1098550"/>
            <a:ext cx="725487" cy="723900"/>
          </a:xfrm>
          <a:prstGeom prst="ellipse">
            <a:avLst/>
          </a:prstGeom>
          <a:solidFill>
            <a:srgbClr val="F02237"/>
          </a:solidFill>
          <a:ln w="9525">
            <a:noFill/>
          </a:ln>
        </p:spPr>
        <p:txBody>
          <a:bodyPr lIns="0" tIns="0" rIns="0" bIns="0" anchor="ctr"/>
          <a:p>
            <a:pPr algn="ctr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肆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18" name="Picture 6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8" y="2366963"/>
            <a:ext cx="2913062" cy="2913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9" name="标题 6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5487" t="-3117" b="-3117"/>
          <a:stretch>
            <a:fillRect/>
          </a:stretch>
        </p:blipFill>
        <p:spPr>
          <a:xfrm>
            <a:off x="8410575" y="6179820"/>
            <a:ext cx="588010" cy="60071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ext Box 2"/>
          <p:cNvSpPr txBox="1"/>
          <p:nvPr/>
        </p:nvSpPr>
        <p:spPr>
          <a:xfrm>
            <a:off x="1206500" y="1277938"/>
            <a:ext cx="58039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3、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选择介绍饭菜营养成分的方式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4339" name="图文框 4"/>
          <p:cNvSpPr/>
          <p:nvPr/>
        </p:nvSpPr>
        <p:spPr>
          <a:xfrm>
            <a:off x="2041525" y="2628900"/>
            <a:ext cx="2317750" cy="2547938"/>
          </a:xfrm>
          <a:custGeom>
            <a:avLst/>
            <a:gdLst>
              <a:gd name="txL" fmla="*/ 0 w 1471613"/>
              <a:gd name="txT" fmla="*/ 0 h 1460500"/>
              <a:gd name="txR" fmla="*/ 1471613 w 1471613"/>
              <a:gd name="txB" fmla="*/ 1460500 h 1460500"/>
            </a:gdLst>
            <a:ahLst/>
            <a:cxnLst>
              <a:cxn ang="0">
                <a:pos x="0" y="0"/>
              </a:cxn>
              <a:cxn ang="0">
                <a:pos x="9054933" y="0"/>
              </a:cxn>
              <a:cxn ang="0">
                <a:pos x="9054933" y="13528533"/>
              </a:cxn>
              <a:cxn ang="0">
                <a:pos x="0" y="13528533"/>
              </a:cxn>
              <a:cxn ang="0">
                <a:pos x="0" y="0"/>
              </a:cxn>
              <a:cxn ang="0">
                <a:pos x="1123324" y="1691072"/>
              </a:cxn>
              <a:cxn ang="0">
                <a:pos x="1123324" y="11837463"/>
              </a:cxn>
              <a:cxn ang="0">
                <a:pos x="7931619" y="11837463"/>
              </a:cxn>
              <a:cxn ang="0">
                <a:pos x="7931619" y="1691072"/>
              </a:cxn>
              <a:cxn ang="0">
                <a:pos x="1123324" y="1691072"/>
              </a:cxn>
            </a:cxnLst>
            <a:rect l="txL" t="txT" r="txR" b="txB"/>
            <a:pathLst>
              <a:path w="1471613" h="1460500">
                <a:moveTo>
                  <a:pt x="0" y="0"/>
                </a:moveTo>
                <a:lnTo>
                  <a:pt x="1471613" y="0"/>
                </a:lnTo>
                <a:lnTo>
                  <a:pt x="1471613" y="1460500"/>
                </a:lnTo>
                <a:lnTo>
                  <a:pt x="0" y="1460500"/>
                </a:lnTo>
                <a:lnTo>
                  <a:pt x="0" y="0"/>
                </a:lnTo>
                <a:close/>
                <a:moveTo>
                  <a:pt x="182563" y="182563"/>
                </a:moveTo>
                <a:lnTo>
                  <a:pt x="182563" y="1277938"/>
                </a:lnTo>
                <a:lnTo>
                  <a:pt x="1289051" y="1277938"/>
                </a:lnTo>
                <a:lnTo>
                  <a:pt x="1289051" y="182563"/>
                </a:lnTo>
                <a:lnTo>
                  <a:pt x="182563" y="182563"/>
                </a:lnTo>
                <a:close/>
              </a:path>
            </a:pathLst>
          </a:custGeom>
          <a:solidFill>
            <a:srgbClr val="F2727D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40" name="矩形 5"/>
          <p:cNvSpPr/>
          <p:nvPr/>
        </p:nvSpPr>
        <p:spPr>
          <a:xfrm>
            <a:off x="2041525" y="2628900"/>
            <a:ext cx="552450" cy="625475"/>
          </a:xfrm>
          <a:prstGeom prst="rect">
            <a:avLst/>
          </a:prstGeom>
          <a:solidFill>
            <a:srgbClr val="F2727D"/>
          </a:solidFill>
          <a:ln w="9525">
            <a:noFill/>
          </a:ln>
        </p:spPr>
        <p:txBody>
          <a:bodyPr anchor="ctr"/>
          <a:p>
            <a:pPr algn="ctr"/>
            <a:r>
              <a:rPr lang="en-US" altLang="zh-CN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A</a:t>
            </a:r>
            <a:endParaRPr lang="zh-CN" altLang="en-U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341" name="矩形 6"/>
          <p:cNvSpPr/>
          <p:nvPr/>
        </p:nvSpPr>
        <p:spPr>
          <a:xfrm>
            <a:off x="2216150" y="2805113"/>
            <a:ext cx="1765300" cy="1963737"/>
          </a:xfrm>
          <a:prstGeom prst="rect">
            <a:avLst/>
          </a:prstGeom>
          <a:noFill/>
          <a:ln w="9525">
            <a:noFill/>
          </a:ln>
        </p:spPr>
        <p:txBody>
          <a:bodyPr lIns="72000" tIns="72000" rIns="72000" bIns="72000" anchor="ctr"/>
          <a:p>
            <a:pPr algn="ctr"/>
            <a:r>
              <a:rPr lang="zh-CN" altLang="en-US" sz="24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通过语言描述介绍饭菜的营养成分</a:t>
            </a:r>
            <a:endParaRPr lang="zh-CN" altLang="en-US" sz="2400" dirty="0">
              <a:solidFill>
                <a:srgbClr val="43434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2" name="图文框 73"/>
          <p:cNvSpPr/>
          <p:nvPr/>
        </p:nvSpPr>
        <p:spPr>
          <a:xfrm>
            <a:off x="5053013" y="2628900"/>
            <a:ext cx="2319337" cy="2547938"/>
          </a:xfrm>
          <a:custGeom>
            <a:avLst/>
            <a:gdLst>
              <a:gd name="txL" fmla="*/ 0 w 1473200"/>
              <a:gd name="txT" fmla="*/ 0 h 1460500"/>
              <a:gd name="txR" fmla="*/ 1473200 w 1473200"/>
              <a:gd name="txB" fmla="*/ 1460500 h 1460500"/>
            </a:gdLst>
            <a:ahLst/>
            <a:cxnLst>
              <a:cxn ang="0">
                <a:pos x="0" y="0"/>
              </a:cxn>
              <a:cxn ang="0">
                <a:pos x="9050446" y="0"/>
              </a:cxn>
              <a:cxn ang="0">
                <a:pos x="9050446" y="13528533"/>
              </a:cxn>
              <a:cxn ang="0">
                <a:pos x="0" y="13528533"/>
              </a:cxn>
              <a:cxn ang="0">
                <a:pos x="0" y="0"/>
              </a:cxn>
              <a:cxn ang="0">
                <a:pos x="1121558" y="1691072"/>
              </a:cxn>
              <a:cxn ang="0">
                <a:pos x="1121558" y="11837463"/>
              </a:cxn>
              <a:cxn ang="0">
                <a:pos x="7928896" y="11837463"/>
              </a:cxn>
              <a:cxn ang="0">
                <a:pos x="7928896" y="1691072"/>
              </a:cxn>
              <a:cxn ang="0">
                <a:pos x="1121558" y="1691072"/>
              </a:cxn>
            </a:cxnLst>
            <a:rect l="txL" t="txT" r="txR" b="txB"/>
            <a:pathLst>
              <a:path w="1473200" h="1460500">
                <a:moveTo>
                  <a:pt x="0" y="0"/>
                </a:moveTo>
                <a:lnTo>
                  <a:pt x="1473200" y="0"/>
                </a:lnTo>
                <a:lnTo>
                  <a:pt x="1473200" y="1460500"/>
                </a:lnTo>
                <a:lnTo>
                  <a:pt x="0" y="1460500"/>
                </a:lnTo>
                <a:lnTo>
                  <a:pt x="0" y="0"/>
                </a:lnTo>
                <a:close/>
                <a:moveTo>
                  <a:pt x="182563" y="182563"/>
                </a:moveTo>
                <a:lnTo>
                  <a:pt x="182563" y="1277938"/>
                </a:lnTo>
                <a:lnTo>
                  <a:pt x="1290638" y="1277938"/>
                </a:lnTo>
                <a:lnTo>
                  <a:pt x="1290638" y="182563"/>
                </a:lnTo>
                <a:lnTo>
                  <a:pt x="182563" y="182563"/>
                </a:lnTo>
                <a:close/>
              </a:path>
            </a:pathLst>
          </a:custGeom>
          <a:solidFill>
            <a:srgbClr val="92D05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43" name="矩形 74"/>
          <p:cNvSpPr/>
          <p:nvPr/>
        </p:nvSpPr>
        <p:spPr>
          <a:xfrm>
            <a:off x="6775450" y="2628900"/>
            <a:ext cx="549275" cy="62547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anchor="ctr"/>
          <a:p>
            <a:pPr algn="ctr"/>
            <a:r>
              <a:rPr lang="en-US" altLang="zh-CN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B</a:t>
            </a:r>
            <a:endParaRPr lang="zh-CN" altLang="en-U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344" name="矩形 75"/>
          <p:cNvSpPr/>
          <p:nvPr/>
        </p:nvSpPr>
        <p:spPr>
          <a:xfrm>
            <a:off x="5214938" y="2805113"/>
            <a:ext cx="1765300" cy="1963737"/>
          </a:xfrm>
          <a:prstGeom prst="rect">
            <a:avLst/>
          </a:prstGeom>
          <a:noFill/>
          <a:ln w="9525">
            <a:noFill/>
          </a:ln>
        </p:spPr>
        <p:txBody>
          <a:bodyPr lIns="72000" tIns="72000" rIns="72000" bIns="72000" anchor="ctr"/>
          <a:p>
            <a:pPr algn="ctr"/>
            <a:r>
              <a:rPr lang="zh-CN" altLang="en-US" sz="24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通过组织活动介绍饭菜的营养成分 </a:t>
            </a:r>
            <a:endParaRPr lang="zh-CN" altLang="en-US" sz="2400" dirty="0">
              <a:solidFill>
                <a:srgbClr val="43434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5" name="标题 8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5487" t="-3117" b="-3117"/>
          <a:stretch>
            <a:fillRect/>
          </a:stretch>
        </p:blipFill>
        <p:spPr>
          <a:xfrm>
            <a:off x="8410575" y="6179820"/>
            <a:ext cx="588010" cy="60071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 Box 2"/>
          <p:cNvSpPr txBox="1"/>
          <p:nvPr/>
        </p:nvSpPr>
        <p:spPr>
          <a:xfrm>
            <a:off x="1582738" y="1277938"/>
            <a:ext cx="6375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通过语言描述介绍饭菜的营养成分</a:t>
            </a:r>
            <a:endParaRPr lang="zh-CN" altLang="en-US" sz="2800" dirty="0">
              <a:solidFill>
                <a:srgbClr val="43434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3" name="椭圆 35"/>
          <p:cNvSpPr/>
          <p:nvPr/>
        </p:nvSpPr>
        <p:spPr>
          <a:xfrm>
            <a:off x="842963" y="1098550"/>
            <a:ext cx="725487" cy="723900"/>
          </a:xfrm>
          <a:prstGeom prst="ellipse">
            <a:avLst/>
          </a:prstGeom>
          <a:solidFill>
            <a:srgbClr val="F02237"/>
          </a:solidFill>
          <a:ln w="9525">
            <a:noFill/>
          </a:ln>
        </p:spPr>
        <p:txBody>
          <a:bodyPr lIns="0" tIns="0" rIns="0" bIns="0" anchor="ctr"/>
          <a:p>
            <a:pPr algn="ctr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壹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4" name="AutoShape 4"/>
          <p:cNvSpPr/>
          <p:nvPr/>
        </p:nvSpPr>
        <p:spPr>
          <a:xfrm>
            <a:off x="1014413" y="2051050"/>
            <a:ext cx="2725737" cy="546100"/>
          </a:xfrm>
          <a:prstGeom prst="flowChartAlternateProcess">
            <a:avLst/>
          </a:prstGeom>
          <a:solidFill>
            <a:schemeClr val="accent1">
              <a:alpha val="36862"/>
            </a:schemeClr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170" tIns="46990" rIns="90170" bIns="46990" anchor="ctr"/>
          <a:p>
            <a:pPr algn="ctr"/>
            <a:r>
              <a:rPr lang="zh-CN" altLang="en-US" sz="2000" dirty="0">
                <a:latin typeface="Arial" panose="020B0604020202020204" pitchFamily="34" charset="0"/>
              </a:rPr>
              <a:t>语言引导示例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15365" name="Text Box 5"/>
          <p:cNvSpPr txBox="1"/>
          <p:nvPr/>
        </p:nvSpPr>
        <p:spPr>
          <a:xfrm>
            <a:off x="1731963" y="2797175"/>
            <a:ext cx="5595937" cy="858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40000"/>
              </a:lnSpc>
            </a:pPr>
            <a:r>
              <a:rPr lang="zh-CN" altLang="en-US" dirty="0">
                <a:latin typeface="Arial" panose="020B0604020202020204" pitchFamily="34" charset="0"/>
              </a:rPr>
              <a:t>        以喝豆浆为例说明：喝豆浆能够让小朋友的皮肤变得白嫩、使他们更聪明。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66" name="AutoShape 6"/>
          <p:cNvSpPr/>
          <p:nvPr/>
        </p:nvSpPr>
        <p:spPr>
          <a:xfrm>
            <a:off x="1041400" y="3952875"/>
            <a:ext cx="2725738" cy="546100"/>
          </a:xfrm>
          <a:prstGeom prst="flowChartAlternateProcess">
            <a:avLst/>
          </a:prstGeom>
          <a:solidFill>
            <a:schemeClr val="accent1">
              <a:alpha val="36862"/>
            </a:schemeClr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170" tIns="46990" rIns="90170" bIns="46990" anchor="ctr"/>
          <a:p>
            <a:pPr algn="ctr"/>
            <a:r>
              <a:rPr lang="zh-CN" altLang="en-US" sz="2000" dirty="0">
                <a:latin typeface="Arial" panose="020B0604020202020204" pitchFamily="34" charset="0"/>
              </a:rPr>
              <a:t>语言描述的要求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15367" name="Text Box 7"/>
          <p:cNvSpPr txBox="1"/>
          <p:nvPr/>
        </p:nvSpPr>
        <p:spPr>
          <a:xfrm>
            <a:off x="1730375" y="4589463"/>
            <a:ext cx="5594350" cy="1597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40000"/>
              </a:lnSpc>
            </a:pPr>
            <a:r>
              <a:rPr lang="zh-CN" altLang="en-US" dirty="0">
                <a:latin typeface="Arial" panose="020B0604020202020204" pitchFamily="34" charset="0"/>
              </a:rPr>
              <a:t>       在介绍饭菜的营养和组织婴幼儿进餐时，保育员的语言运用要恰当，注意下面引导，鼓励婴幼儿就餐。例如，“小朋友们不要说话，我看看今天谁是吃饭小冠军！”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68" name="标题 7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5487" t="-3117" b="-3117"/>
          <a:stretch>
            <a:fillRect/>
          </a:stretch>
        </p:blipFill>
        <p:spPr>
          <a:xfrm>
            <a:off x="8410575" y="6179820"/>
            <a:ext cx="588010" cy="60071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ext Box 2"/>
          <p:cNvSpPr txBox="1"/>
          <p:nvPr/>
        </p:nvSpPr>
        <p:spPr>
          <a:xfrm>
            <a:off x="1582738" y="1277938"/>
            <a:ext cx="6375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通过组织活动介绍饭菜的营养成分</a:t>
            </a:r>
            <a:endParaRPr lang="zh-CN" altLang="en-US" sz="2800" dirty="0">
              <a:solidFill>
                <a:srgbClr val="43434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7" name="椭圆 35"/>
          <p:cNvSpPr/>
          <p:nvPr/>
        </p:nvSpPr>
        <p:spPr>
          <a:xfrm>
            <a:off x="842963" y="1098550"/>
            <a:ext cx="725487" cy="723900"/>
          </a:xfrm>
          <a:prstGeom prst="ellipse">
            <a:avLst/>
          </a:prstGeom>
          <a:solidFill>
            <a:srgbClr val="F02237"/>
          </a:solidFill>
          <a:ln w="9525">
            <a:noFill/>
          </a:ln>
        </p:spPr>
        <p:txBody>
          <a:bodyPr lIns="0" tIns="0" rIns="0" bIns="0" anchor="ctr"/>
          <a:p>
            <a:pPr algn="ctr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贰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8" name="AutoShape 4"/>
          <p:cNvSpPr/>
          <p:nvPr/>
        </p:nvSpPr>
        <p:spPr>
          <a:xfrm>
            <a:off x="1071563" y="2051050"/>
            <a:ext cx="5437187" cy="546100"/>
          </a:xfrm>
          <a:prstGeom prst="flowChartAlternateProcess">
            <a:avLst/>
          </a:prstGeom>
          <a:solidFill>
            <a:schemeClr val="accent1">
              <a:alpha val="36862"/>
            </a:schemeClr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170" tIns="46990" rIns="90170" bIns="46990" anchor="ctr"/>
          <a:p>
            <a:pPr algn="ctr"/>
            <a:r>
              <a:rPr lang="zh-CN" altLang="en-US" sz="2000" dirty="0">
                <a:latin typeface="Arial" panose="020B0604020202020204" pitchFamily="34" charset="0"/>
              </a:rPr>
              <a:t>采用猜谜语、讲故事等方式来介绍饭菜。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16389" name="Text Box 5"/>
          <p:cNvSpPr txBox="1"/>
          <p:nvPr/>
        </p:nvSpPr>
        <p:spPr>
          <a:xfrm>
            <a:off x="1158875" y="2984500"/>
            <a:ext cx="6742113" cy="2065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80000"/>
              </a:lnSpc>
            </a:pPr>
            <a:r>
              <a:rPr lang="zh-CN" altLang="en-US" dirty="0">
                <a:latin typeface="Arial" panose="020B0604020202020204" pitchFamily="34" charset="0"/>
              </a:rPr>
              <a:t>        黄皮包着红珍珠，颗颗珍珠有骨头，不能穿来不能戴，甜滋滋来酸溜溜。</a:t>
            </a:r>
            <a:endParaRPr lang="zh-CN" altLang="en-US" dirty="0">
              <a:latin typeface="Arial" panose="020B0604020202020204" pitchFamily="34" charset="0"/>
            </a:endParaRPr>
          </a:p>
          <a:p>
            <a:pPr>
              <a:lnSpc>
                <a:spcPct val="180000"/>
              </a:lnSpc>
            </a:pPr>
            <a:r>
              <a:rPr lang="zh-CN" altLang="en-US" dirty="0">
                <a:latin typeface="Arial" panose="020B0604020202020204" pitchFamily="34" charset="0"/>
              </a:rPr>
              <a:t>        身穿绿衣裳，肚里水汪汪，生的子儿多，个个黑脸膛。</a:t>
            </a:r>
            <a:endParaRPr lang="zh-CN" altLang="en-US" dirty="0">
              <a:latin typeface="Arial" panose="020B0604020202020204" pitchFamily="34" charset="0"/>
            </a:endParaRPr>
          </a:p>
          <a:p>
            <a:pPr>
              <a:lnSpc>
                <a:spcPct val="180000"/>
              </a:lnSpc>
            </a:pPr>
            <a:r>
              <a:rPr lang="zh-CN" altLang="en-US" dirty="0">
                <a:latin typeface="Arial" panose="020B0604020202020204" pitchFamily="34" charset="0"/>
              </a:rPr>
              <a:t>        红口袋，绿口袋，有人怕，有人爱。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90" name="标题 5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5487" t="-3117" b="-3117"/>
          <a:stretch>
            <a:fillRect/>
          </a:stretch>
        </p:blipFill>
        <p:spPr>
          <a:xfrm>
            <a:off x="8410575" y="6179820"/>
            <a:ext cx="588010" cy="60071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 Box 2"/>
          <p:cNvSpPr txBox="1"/>
          <p:nvPr/>
        </p:nvSpPr>
        <p:spPr>
          <a:xfrm>
            <a:off x="1582738" y="1277938"/>
            <a:ext cx="6375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通过组织活动介绍饭菜的营养成分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11" name="椭圆 35"/>
          <p:cNvSpPr/>
          <p:nvPr/>
        </p:nvSpPr>
        <p:spPr>
          <a:xfrm>
            <a:off x="842963" y="1098550"/>
            <a:ext cx="725487" cy="723900"/>
          </a:xfrm>
          <a:prstGeom prst="ellipse">
            <a:avLst/>
          </a:prstGeom>
          <a:solidFill>
            <a:srgbClr val="F02237"/>
          </a:solidFill>
          <a:ln w="9525">
            <a:noFill/>
          </a:ln>
        </p:spPr>
        <p:txBody>
          <a:bodyPr lIns="0" tIns="0" rIns="0" bIns="0" anchor="ctr"/>
          <a:p>
            <a:pPr algn="ctr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贰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2" name="Picture 5" descr="5056611_120752361000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0500" y="4286250"/>
            <a:ext cx="2792413" cy="226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3" name="标题 6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pic>
        <p:nvPicPr>
          <p:cNvPr id="17414" name="Picture 8" descr="C:\Documents and Settings\Administrator\Application Data\Tencent\Users\2573912617\QQ\WinTemp\RichOle\L8IVYETB~37T)H[XK`)(8A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2143125"/>
            <a:ext cx="3143250" cy="2657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Picture 9" descr="C:\Documents and Settings\Administrator\Application Data\Tencent\Users\2573912617\QQ\WinTemp\RichOle\8HG{8[{C[HQSRAZ1TCJ%OV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88" y="1857375"/>
            <a:ext cx="3505200" cy="2266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5487" t="-3117" b="-3117"/>
          <a:stretch>
            <a:fillRect/>
          </a:stretch>
        </p:blipFill>
        <p:spPr>
          <a:xfrm>
            <a:off x="8410575" y="6179820"/>
            <a:ext cx="588010" cy="60071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标题 1"/>
          <p:cNvSpPr>
            <a:spLocks noGrp="1"/>
          </p:cNvSpPr>
          <p:nvPr>
            <p:ph type="title"/>
          </p:nvPr>
        </p:nvSpPr>
        <p:spPr>
          <a:xfrm>
            <a:off x="1547813" y="1125538"/>
            <a:ext cx="7305675" cy="619125"/>
          </a:xfrm>
          <a:ln/>
        </p:spPr>
        <p:txBody>
          <a:bodyPr vert="horz" wrap="square" lIns="91440" tIns="45720" rIns="91440" bIns="45720" anchor="ctr"/>
          <a:p>
            <a:r>
              <a:rPr lang="zh-CN" altLang="en-US" dirty="0"/>
              <a:t>提高食欲的指导语</a:t>
            </a:r>
            <a:endParaRPr lang="zh-CN" altLang="en-US" dirty="0"/>
          </a:p>
        </p:txBody>
      </p:sp>
      <p:sp>
        <p:nvSpPr>
          <p:cNvPr id="18435" name="椭圆 35"/>
          <p:cNvSpPr/>
          <p:nvPr/>
        </p:nvSpPr>
        <p:spPr>
          <a:xfrm>
            <a:off x="842963" y="1098550"/>
            <a:ext cx="725487" cy="723900"/>
          </a:xfrm>
          <a:prstGeom prst="ellipse">
            <a:avLst/>
          </a:prstGeom>
          <a:solidFill>
            <a:srgbClr val="F02237"/>
          </a:solidFill>
          <a:ln w="9525">
            <a:noFill/>
          </a:ln>
        </p:spPr>
        <p:txBody>
          <a:bodyPr lIns="0" tIns="0" rIns="0" bIns="0" anchor="ctr"/>
          <a:p>
            <a:pPr algn="ctr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散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6" name="AutoShape 4"/>
          <p:cNvSpPr/>
          <p:nvPr/>
        </p:nvSpPr>
        <p:spPr>
          <a:xfrm>
            <a:off x="1014413" y="2051050"/>
            <a:ext cx="2725737" cy="546100"/>
          </a:xfrm>
          <a:prstGeom prst="flowChartAlternateProcess">
            <a:avLst/>
          </a:prstGeom>
          <a:solidFill>
            <a:schemeClr val="accent1">
              <a:alpha val="36862"/>
            </a:schemeClr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170" tIns="46990" rIns="90170" bIns="46990" anchor="ctr"/>
          <a:p>
            <a:pPr algn="ctr"/>
            <a:r>
              <a:rPr lang="zh-CN" altLang="en-US" sz="2000" b="1" dirty="0">
                <a:latin typeface="Arial" panose="020B0604020202020204" pitchFamily="34" charset="0"/>
              </a:rPr>
              <a:t>语言引导示例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18437" name="Text Box 5"/>
          <p:cNvSpPr txBox="1"/>
          <p:nvPr/>
        </p:nvSpPr>
        <p:spPr>
          <a:xfrm>
            <a:off x="1731963" y="2797175"/>
            <a:ext cx="5595937" cy="1643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40000"/>
              </a:lnSpc>
            </a:pPr>
            <a:r>
              <a:rPr lang="zh-CN" altLang="en-US" dirty="0">
                <a:latin typeface="Arial" panose="020B0604020202020204" pitchFamily="34" charset="0"/>
              </a:rPr>
              <a:t>        保育员模仿兔子妈妈的口吻对婴幼儿说：“小兔子玩饿了，很想吃萝卜，我们看看今天的饭里面有萝卜吗？哇，太好了，有小路子们喜欢吃的胡萝卜呢，兔妈妈也忍不住要吃了！”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5487" t="-3117" b="-3117"/>
          <a:stretch>
            <a:fillRect/>
          </a:stretch>
        </p:blipFill>
        <p:spPr>
          <a:xfrm>
            <a:off x="8410575" y="6179820"/>
            <a:ext cx="588010" cy="6007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r>
              <a:rPr lang="zh-CN" altLang="en-US" dirty="0"/>
              <a:t>不恰当的指导语：</a:t>
            </a:r>
            <a:endParaRPr lang="zh-CN" altLang="en-US" dirty="0"/>
          </a:p>
        </p:txBody>
      </p:sp>
      <p:sp>
        <p:nvSpPr>
          <p:cNvPr id="19459" name="Text Box 5"/>
          <p:cNvSpPr txBox="1"/>
          <p:nvPr/>
        </p:nvSpPr>
        <p:spPr>
          <a:xfrm>
            <a:off x="1547813" y="1773238"/>
            <a:ext cx="5595937" cy="1255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40000"/>
              </a:lnSpc>
            </a:pPr>
            <a:r>
              <a:rPr lang="zh-CN" altLang="en-US" dirty="0">
                <a:latin typeface="Arial" panose="020B0604020202020204" pitchFamily="34" charset="0"/>
              </a:rPr>
              <a:t>        在孩子们吃饭的过程中保育员不停地说：“某某今天有进步，吃的特别快，某某一直在边吃边玩儿，要不吃就别吃了。”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60" name="Text Box 5"/>
          <p:cNvSpPr txBox="1"/>
          <p:nvPr/>
        </p:nvSpPr>
        <p:spPr>
          <a:xfrm>
            <a:off x="1619250" y="3573463"/>
            <a:ext cx="5595938" cy="434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40000"/>
              </a:lnSpc>
            </a:pPr>
            <a:r>
              <a:rPr lang="zh-CN" altLang="en-US" dirty="0">
                <a:latin typeface="Arial" panose="020B0604020202020204" pitchFamily="34" charset="0"/>
              </a:rPr>
              <a:t>“大家看某某小朋友像猪一样吃的可香了！”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5487" t="-3117" b="-3117"/>
          <a:stretch>
            <a:fillRect/>
          </a:stretch>
        </p:blipFill>
        <p:spPr>
          <a:xfrm>
            <a:off x="8410575" y="6179820"/>
            <a:ext cx="588010" cy="6007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endParaRPr lang="zh-CN" altLang="en-US" dirty="0"/>
          </a:p>
        </p:txBody>
      </p:sp>
      <p:sp>
        <p:nvSpPr>
          <p:cNvPr id="20483" name="Text Box 5"/>
          <p:cNvSpPr txBox="1"/>
          <p:nvPr/>
        </p:nvSpPr>
        <p:spPr>
          <a:xfrm>
            <a:off x="1547813" y="1773238"/>
            <a:ext cx="5595937" cy="5478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40000"/>
              </a:lnSpc>
            </a:pPr>
            <a:r>
              <a:rPr lang="zh-CN" altLang="en-US" dirty="0">
                <a:latin typeface="Arial" panose="020B0604020202020204" pitchFamily="34" charset="0"/>
              </a:rPr>
              <a:t>   </a:t>
            </a:r>
            <a:r>
              <a:rPr lang="zh-CN" altLang="en-US" sz="2800" b="1" dirty="0">
                <a:latin typeface="Arial" panose="020B0604020202020204" pitchFamily="34" charset="0"/>
              </a:rPr>
              <a:t>不主张保育员催促婴幼儿吃饭或进行吃饭快慢的比赛，因为在急急忙忙的进餐中，婴幼儿会囫囵吞枣，对食物的咀嚼不充分，从而加重胃肠的负担，引起消化不良，另一方面会刺激婴幼儿的情绪，影响食物的消化和吸收。</a:t>
            </a:r>
            <a:endParaRPr lang="en-US" altLang="zh-CN" sz="2800" b="1" dirty="0"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endParaRPr lang="en-US" altLang="zh-CN" dirty="0"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endParaRPr lang="en-US" altLang="zh-CN" dirty="0"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5487" t="-3117" b="-3117"/>
          <a:stretch>
            <a:fillRect/>
          </a:stretch>
        </p:blipFill>
        <p:spPr>
          <a:xfrm>
            <a:off x="8410575" y="6179820"/>
            <a:ext cx="588010" cy="60071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r>
              <a:rPr lang="zh-CN" altLang="en-US" dirty="0"/>
              <a:t>注意事项：</a:t>
            </a:r>
            <a:endParaRPr lang="zh-CN" altLang="en-US" dirty="0"/>
          </a:p>
        </p:txBody>
      </p:sp>
      <p:sp>
        <p:nvSpPr>
          <p:cNvPr id="21507" name="Text Box 5"/>
          <p:cNvSpPr txBox="1"/>
          <p:nvPr/>
        </p:nvSpPr>
        <p:spPr>
          <a:xfrm>
            <a:off x="1042988" y="1773238"/>
            <a:ext cx="6769100" cy="4400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40000"/>
              </a:lnSpc>
            </a:pPr>
            <a:r>
              <a:rPr lang="en-US" altLang="zh-CN" sz="2800" b="1" dirty="0">
                <a:latin typeface="Arial" panose="020B0604020202020204" pitchFamily="34" charset="0"/>
              </a:rPr>
              <a:t>1</a:t>
            </a:r>
            <a:r>
              <a:rPr lang="zh-CN" altLang="en-US" sz="2800" b="1" dirty="0">
                <a:latin typeface="Arial" panose="020B0604020202020204" pitchFamily="34" charset="0"/>
              </a:rPr>
              <a:t>、避免过于抽象</a:t>
            </a:r>
            <a:endParaRPr lang="en-US" altLang="zh-CN" sz="2800" b="1" dirty="0"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zh-CN" dirty="0">
                <a:latin typeface="Arial" panose="020B0604020202020204" pitchFamily="34" charset="0"/>
              </a:rPr>
              <a:t>     </a:t>
            </a:r>
            <a:r>
              <a:rPr lang="zh-CN" altLang="en-US" dirty="0">
                <a:latin typeface="Arial" panose="020B0604020202020204" pitchFamily="34" charset="0"/>
              </a:rPr>
              <a:t>对食物营养成分的介绍结合食物的外形、颜色，借助于婴幼儿感兴趣动画形象或他们的偶像，将食物的营养成分有声有色的进行介绍。生动有趣、不是单纯的说教。</a:t>
            </a:r>
            <a:endParaRPr lang="en-US" altLang="zh-CN" dirty="0"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dirty="0">
                <a:latin typeface="Arial" panose="020B0604020202020204" pitchFamily="34" charset="0"/>
              </a:rPr>
              <a:t>2</a:t>
            </a:r>
            <a:r>
              <a:rPr lang="zh-CN" altLang="en-US" sz="2800" b="1" dirty="0">
                <a:latin typeface="Arial" panose="020B0604020202020204" pitchFamily="34" charset="0"/>
              </a:rPr>
              <a:t>、切记不着边际</a:t>
            </a:r>
            <a:endParaRPr lang="en-US" altLang="zh-CN" sz="2800" b="1" dirty="0"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zh-CN" dirty="0">
                <a:latin typeface="Arial" panose="020B0604020202020204" pitchFamily="34" charset="0"/>
              </a:rPr>
              <a:t>      </a:t>
            </a:r>
            <a:r>
              <a:rPr lang="zh-CN" altLang="en-US" dirty="0">
                <a:latin typeface="Arial" panose="020B0604020202020204" pitchFamily="34" charset="0"/>
              </a:rPr>
              <a:t>有针对性，针对当餐的食物进行解释，避免不找边际的胡乱想象，这样会使孩子过度兴奋，然后食欲迅速下降。</a:t>
            </a:r>
            <a:endParaRPr lang="en-US" altLang="zh-CN" dirty="0"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endParaRPr lang="en-US" altLang="zh-CN" dirty="0"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endParaRPr lang="en-US" altLang="zh-CN" dirty="0"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5487" t="-3117" b="-3117"/>
          <a:stretch>
            <a:fillRect/>
          </a:stretch>
        </p:blipFill>
        <p:spPr>
          <a:xfrm>
            <a:off x="8410575" y="6179820"/>
            <a:ext cx="588010" cy="60071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ext Box 2"/>
          <p:cNvSpPr txBox="1"/>
          <p:nvPr/>
        </p:nvSpPr>
        <p:spPr>
          <a:xfrm>
            <a:off x="1206500" y="1277938"/>
            <a:ext cx="58039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latin typeface="Arial" panose="020B0604020202020204" pitchFamily="34" charset="0"/>
              </a:rPr>
              <a:t>3</a:t>
            </a:r>
            <a:r>
              <a:rPr lang="zh-CN" altLang="en-US" sz="2800" b="1" dirty="0">
                <a:latin typeface="Arial" panose="020B0604020202020204" pitchFamily="34" charset="0"/>
              </a:rPr>
              <a:t>、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22531" name="AutoShape 3"/>
          <p:cNvSpPr/>
          <p:nvPr/>
        </p:nvSpPr>
        <p:spPr>
          <a:xfrm>
            <a:off x="1071563" y="2051050"/>
            <a:ext cx="3271837" cy="546100"/>
          </a:xfrm>
          <a:prstGeom prst="flowChartAlternateProcess">
            <a:avLst/>
          </a:prstGeom>
          <a:solidFill>
            <a:srgbClr val="FF0000">
              <a:alpha val="36862"/>
            </a:srgbClr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170" tIns="46990" rIns="90170" bIns="46990" anchor="ctr"/>
          <a:p>
            <a:pPr algn="ctr"/>
            <a:r>
              <a:rPr lang="zh-CN" altLang="en-US" sz="2000" b="1" dirty="0">
                <a:latin typeface="Arial" panose="020B0604020202020204" pitchFamily="34" charset="0"/>
              </a:rPr>
              <a:t>注意年龄特征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22532" name="AutoShape 4"/>
          <p:cNvSpPr/>
          <p:nvPr/>
        </p:nvSpPr>
        <p:spPr>
          <a:xfrm>
            <a:off x="4699000" y="2035175"/>
            <a:ext cx="3271838" cy="546100"/>
          </a:xfrm>
          <a:prstGeom prst="flowChartAlternateProcess">
            <a:avLst/>
          </a:prstGeom>
          <a:solidFill>
            <a:srgbClr val="FF0000">
              <a:alpha val="36862"/>
            </a:srgbClr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170" tIns="46990" rIns="90170" bIns="46990" anchor="ctr"/>
          <a:p>
            <a:pPr algn="ctr"/>
            <a:r>
              <a:rPr lang="zh-CN" altLang="en-US" sz="2000" b="1" dirty="0">
                <a:latin typeface="Arial" panose="020B0604020202020204" pitchFamily="34" charset="0"/>
              </a:rPr>
              <a:t>遵循循序渐进的原则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22533" name="Text Box 5"/>
          <p:cNvSpPr txBox="1"/>
          <p:nvPr/>
        </p:nvSpPr>
        <p:spPr>
          <a:xfrm>
            <a:off x="927100" y="2740025"/>
            <a:ext cx="3559175" cy="29527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>
            <a:spAutoFit/>
          </a:bodyPr>
          <a:p>
            <a:pPr>
              <a:lnSpc>
                <a:spcPct val="130000"/>
              </a:lnSpc>
            </a:pPr>
            <a:r>
              <a:rPr lang="zh-CN" altLang="en-US" dirty="0">
                <a:latin typeface="Arial" panose="020B0604020202020204" pitchFamily="34" charset="0"/>
              </a:rPr>
              <a:t>      4岁以前的婴幼儿语言的组织与表达能力相对较差，通常由保育员和老师担任介绍角色；</a:t>
            </a:r>
            <a:endParaRPr lang="zh-CN" altLang="en-US" dirty="0"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Arial" panose="020B0604020202020204" pitchFamily="34" charset="0"/>
              </a:rPr>
              <a:t>        4～5岁者可以请能力强的幼儿担任介绍人；</a:t>
            </a:r>
            <a:endParaRPr lang="zh-CN" altLang="en-US" dirty="0"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Arial" panose="020B0604020202020204" pitchFamily="34" charset="0"/>
              </a:rPr>
              <a:t>        5～6岁者可以采取全班幼儿轮流的方式，请当天的值日生做介绍人。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34" name="Text Box 6"/>
          <p:cNvSpPr txBox="1"/>
          <p:nvPr/>
        </p:nvSpPr>
        <p:spPr>
          <a:xfrm>
            <a:off x="4641850" y="2736850"/>
            <a:ext cx="3557588" cy="29527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>
            <a:spAutoFit/>
          </a:bodyPr>
          <a:p>
            <a:pPr>
              <a:lnSpc>
                <a:spcPct val="130000"/>
              </a:lnSpc>
            </a:pPr>
            <a:r>
              <a:rPr lang="zh-CN" altLang="en-US" dirty="0">
                <a:latin typeface="Arial" panose="020B0604020202020204" pitchFamily="34" charset="0"/>
              </a:rPr>
              <a:t>      在介绍人的选择上应本着从强到弱的原则</a:t>
            </a:r>
            <a:endParaRPr lang="zh-CN" altLang="en-US" dirty="0"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Arial" panose="020B0604020202020204" pitchFamily="34" charset="0"/>
              </a:rPr>
              <a:t>        在介绍饭菜内容的确定上，应本着由少到多，由单一到多样的原则</a:t>
            </a:r>
            <a:endParaRPr lang="zh-CN" altLang="en-US" dirty="0"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zh-CN" altLang="en-US" dirty="0"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zh-CN" altLang="en-US" dirty="0"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35" name="标题 6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5487" t="-3117" b="-3117"/>
          <a:stretch>
            <a:fillRect/>
          </a:stretch>
        </p:blipFill>
        <p:spPr>
          <a:xfrm>
            <a:off x="8424545" y="6171565"/>
            <a:ext cx="588010" cy="60071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思考：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5123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defTabSz="685800">
              <a:buSzPct val="60000"/>
              <a:buNone/>
            </a:pPr>
            <a:r>
              <a:rPr lang="zh-CN" altLang="en-US" b="1" kern="1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</a:t>
            </a:r>
            <a:endParaRPr lang="en-US" altLang="zh-CN" b="1" kern="1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defTabSz="685800">
              <a:buSzPct val="60000"/>
              <a:buNone/>
            </a:pPr>
            <a:endParaRPr lang="en-US" altLang="zh-CN" b="1" kern="1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defTabSz="685800">
              <a:buSzPct val="60000"/>
              <a:buNone/>
            </a:pPr>
            <a:r>
              <a:rPr lang="en-US" altLang="zh-CN" b="1" kern="1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</a:t>
            </a:r>
            <a:r>
              <a:rPr lang="zh-CN" altLang="en-US" b="1" kern="1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现在的婴幼儿，家中经济条件都较好，各种零食俱全，对日常三餐往往缺乏兴趣甚至厌食，每次饭菜端上桌，他们却食欲不旺。面对这样的孩子我们作为保育员老师应该怎么做呢？</a:t>
            </a:r>
            <a:endParaRPr lang="zh-CN" altLang="en-US" b="1" kern="1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5487" t="-3117" b="-3117"/>
          <a:stretch>
            <a:fillRect/>
          </a:stretch>
        </p:blipFill>
        <p:spPr>
          <a:xfrm>
            <a:off x="8410575" y="6179820"/>
            <a:ext cx="588010" cy="6007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ext Box 2"/>
          <p:cNvSpPr txBox="1"/>
          <p:nvPr/>
        </p:nvSpPr>
        <p:spPr>
          <a:xfrm>
            <a:off x="1531938" y="1555750"/>
            <a:ext cx="62277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latin typeface="Arial" panose="020B0604020202020204" pitchFamily="34" charset="0"/>
              </a:rPr>
              <a:t>（二）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指导婴幼儿独立进餐意义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23555" name="椭圆 33"/>
          <p:cNvSpPr/>
          <p:nvPr/>
        </p:nvSpPr>
        <p:spPr>
          <a:xfrm>
            <a:off x="1073150" y="2693988"/>
            <a:ext cx="2592388" cy="2592387"/>
          </a:xfrm>
          <a:prstGeom prst="ellipse">
            <a:avLst/>
          </a:prstGeom>
          <a:solidFill>
            <a:srgbClr val="FFFFFF"/>
          </a:solidFill>
          <a:ln w="3175" cap="flat" cmpd="sng">
            <a:solidFill>
              <a:srgbClr val="F02237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56" name="椭圆 34" descr="u=3182213287,3279155189&amp;fm=21&amp;gp=0"/>
          <p:cNvSpPr/>
          <p:nvPr/>
        </p:nvSpPr>
        <p:spPr>
          <a:xfrm>
            <a:off x="1181100" y="2801938"/>
            <a:ext cx="2376488" cy="2376487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90170" tIns="46990" rIns="90170" bIns="46990" anchor="ctr"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57" name="椭圆 35"/>
          <p:cNvSpPr/>
          <p:nvPr/>
        </p:nvSpPr>
        <p:spPr>
          <a:xfrm>
            <a:off x="4422775" y="2660650"/>
            <a:ext cx="727075" cy="722313"/>
          </a:xfrm>
          <a:prstGeom prst="ellipse">
            <a:avLst/>
          </a:prstGeom>
          <a:solidFill>
            <a:srgbClr val="F02237"/>
          </a:solidFill>
          <a:ln w="9525">
            <a:noFill/>
          </a:ln>
        </p:spPr>
        <p:txBody>
          <a:bodyPr lIns="0" tIns="0" rIns="0" bIns="0" anchor="ctr"/>
          <a:p>
            <a:pPr algn="ctr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壹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8" name="TextBox 32"/>
          <p:cNvSpPr txBox="1"/>
          <p:nvPr/>
        </p:nvSpPr>
        <p:spPr>
          <a:xfrm>
            <a:off x="5318125" y="2778125"/>
            <a:ext cx="2508250" cy="1012825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1C1C1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培养进餐兴趣</a:t>
            </a:r>
            <a:endParaRPr lang="zh-CN" altLang="en-US" dirty="0">
              <a:solidFill>
                <a:srgbClr val="1C1C1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559" name="椭圆 38"/>
          <p:cNvSpPr/>
          <p:nvPr/>
        </p:nvSpPr>
        <p:spPr>
          <a:xfrm>
            <a:off x="4422775" y="3600450"/>
            <a:ext cx="727075" cy="722313"/>
          </a:xfrm>
          <a:prstGeom prst="ellipse">
            <a:avLst/>
          </a:prstGeom>
          <a:solidFill>
            <a:srgbClr val="F02237"/>
          </a:solidFill>
          <a:ln w="9525">
            <a:noFill/>
          </a:ln>
        </p:spPr>
        <p:txBody>
          <a:bodyPr lIns="0" tIns="0" rIns="0" bIns="0" anchor="ctr"/>
          <a:p>
            <a:pPr algn="ctr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贰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0" name="TextBox 32"/>
          <p:cNvSpPr txBox="1"/>
          <p:nvPr/>
        </p:nvSpPr>
        <p:spPr>
          <a:xfrm>
            <a:off x="5362575" y="3744913"/>
            <a:ext cx="2508250" cy="5524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1C1C1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锻炼手部精细动作</a:t>
            </a:r>
            <a:endParaRPr lang="zh-CN" altLang="en-US" dirty="0">
              <a:solidFill>
                <a:srgbClr val="1C1C1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561" name="椭圆 40"/>
          <p:cNvSpPr/>
          <p:nvPr/>
        </p:nvSpPr>
        <p:spPr>
          <a:xfrm>
            <a:off x="4464050" y="4524375"/>
            <a:ext cx="727075" cy="723900"/>
          </a:xfrm>
          <a:prstGeom prst="ellipse">
            <a:avLst/>
          </a:prstGeom>
          <a:solidFill>
            <a:srgbClr val="F02237"/>
          </a:solidFill>
          <a:ln w="9525">
            <a:noFill/>
          </a:ln>
        </p:spPr>
        <p:txBody>
          <a:bodyPr lIns="0" tIns="0" rIns="0" bIns="0" anchor="ctr"/>
          <a:p>
            <a:pPr algn="ctr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叁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2" name="TextBox 32"/>
          <p:cNvSpPr txBox="1"/>
          <p:nvPr/>
        </p:nvSpPr>
        <p:spPr>
          <a:xfrm>
            <a:off x="5319713" y="4627563"/>
            <a:ext cx="2509837" cy="1014412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1C1C1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培养婴幼儿的独立性</a:t>
            </a:r>
            <a:endParaRPr lang="zh-CN" altLang="en-US" dirty="0">
              <a:solidFill>
                <a:srgbClr val="1C1C1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563" name="标题 10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5487" t="-3117" b="-3117"/>
          <a:stretch>
            <a:fillRect/>
          </a:stretch>
        </p:blipFill>
        <p:spPr>
          <a:xfrm>
            <a:off x="8410575" y="6179820"/>
            <a:ext cx="588010" cy="60071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Text Box 2"/>
          <p:cNvSpPr txBox="1"/>
          <p:nvPr/>
        </p:nvSpPr>
        <p:spPr>
          <a:xfrm>
            <a:off x="1582738" y="1277938"/>
            <a:ext cx="39258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solidFill>
                  <a:srgbClr val="1C1C1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培养进餐兴趣</a:t>
            </a:r>
            <a:endParaRPr lang="zh-CN" altLang="en-US" sz="2800" dirty="0">
              <a:solidFill>
                <a:srgbClr val="1C1C1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4579" name="椭圆 35"/>
          <p:cNvSpPr/>
          <p:nvPr/>
        </p:nvSpPr>
        <p:spPr>
          <a:xfrm>
            <a:off x="842963" y="1098550"/>
            <a:ext cx="725487" cy="723900"/>
          </a:xfrm>
          <a:prstGeom prst="ellipse">
            <a:avLst/>
          </a:prstGeom>
          <a:solidFill>
            <a:srgbClr val="F02237"/>
          </a:solidFill>
          <a:ln w="9525">
            <a:noFill/>
          </a:ln>
        </p:spPr>
        <p:txBody>
          <a:bodyPr lIns="0" tIns="0" rIns="0" bIns="0" anchor="ctr"/>
          <a:p>
            <a:pPr algn="ctr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壹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0" name="Text Box 4"/>
          <p:cNvSpPr txBox="1"/>
          <p:nvPr/>
        </p:nvSpPr>
        <p:spPr>
          <a:xfrm>
            <a:off x="5719763" y="2368550"/>
            <a:ext cx="2366962" cy="2774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40000"/>
              </a:lnSpc>
            </a:pPr>
            <a:r>
              <a:rPr lang="zh-CN" altLang="en-US" dirty="0">
                <a:latin typeface="Arial" panose="020B0604020202020204" pitchFamily="34" charset="0"/>
              </a:rPr>
              <a:t>        独立进餐可以使婴幼儿有独自挑选食物的机会，自己掌握进餐的速度，有充分品尝和咀嚼的时间，进而提高他们吃饭的兴趣，增进食欲。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4581" name="Picture 5" descr="u=1228543794,2889386114&amp;fm=11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775" y="2259013"/>
            <a:ext cx="4124325" cy="3094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2" name="标题 5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5487" t="-3117" b="-3117"/>
          <a:stretch>
            <a:fillRect/>
          </a:stretch>
        </p:blipFill>
        <p:spPr>
          <a:xfrm>
            <a:off x="8410575" y="6179820"/>
            <a:ext cx="588010" cy="60071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2" descr="2313472252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7938" y="2265363"/>
            <a:ext cx="4098925" cy="305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Text Box 3"/>
          <p:cNvSpPr txBox="1"/>
          <p:nvPr/>
        </p:nvSpPr>
        <p:spPr>
          <a:xfrm>
            <a:off x="1582738" y="1277938"/>
            <a:ext cx="39258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solidFill>
                  <a:srgbClr val="1C1C1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锻炼手部精细动作</a:t>
            </a:r>
            <a:endParaRPr lang="zh-CN" altLang="en-US" sz="2800" dirty="0">
              <a:solidFill>
                <a:srgbClr val="1C1C1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5604" name="椭圆 35"/>
          <p:cNvSpPr/>
          <p:nvPr/>
        </p:nvSpPr>
        <p:spPr>
          <a:xfrm>
            <a:off x="842963" y="1098550"/>
            <a:ext cx="725487" cy="723900"/>
          </a:xfrm>
          <a:prstGeom prst="ellipse">
            <a:avLst/>
          </a:prstGeom>
          <a:solidFill>
            <a:srgbClr val="F02237"/>
          </a:solidFill>
          <a:ln w="9525">
            <a:noFill/>
          </a:ln>
        </p:spPr>
        <p:txBody>
          <a:bodyPr lIns="0" tIns="0" rIns="0" bIns="0" anchor="ctr"/>
          <a:p>
            <a:pPr algn="ctr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贰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5" name="Text Box 5"/>
          <p:cNvSpPr txBox="1"/>
          <p:nvPr/>
        </p:nvSpPr>
        <p:spPr>
          <a:xfrm>
            <a:off x="5719763" y="2130425"/>
            <a:ext cx="2366962" cy="3543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40000"/>
              </a:lnSpc>
            </a:pPr>
            <a:r>
              <a:rPr lang="zh-CN" altLang="en-US" dirty="0">
                <a:latin typeface="Arial" panose="020B0604020202020204" pitchFamily="34" charset="0"/>
              </a:rPr>
              <a:t>        独立进餐时，婴幼儿需要一手扶碗，一手拿勺子或筷子将食物送入口中，这一系列的动作可以很好地促进婴幼儿手部小肌肉动作的发展，提高手眼协调能力和精细动作的灵活性。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5606" name="标题 5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5487" t="-3117" b="-3117"/>
          <a:stretch>
            <a:fillRect/>
          </a:stretch>
        </p:blipFill>
        <p:spPr>
          <a:xfrm>
            <a:off x="8410575" y="6179820"/>
            <a:ext cx="588010" cy="60071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ext Box 2"/>
          <p:cNvSpPr txBox="1"/>
          <p:nvPr/>
        </p:nvSpPr>
        <p:spPr>
          <a:xfrm>
            <a:off x="1582738" y="1277938"/>
            <a:ext cx="39258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solidFill>
                  <a:srgbClr val="1C1C1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培养婴幼儿的独立性</a:t>
            </a:r>
            <a:endParaRPr lang="zh-CN" altLang="en-US" sz="2800" dirty="0">
              <a:solidFill>
                <a:srgbClr val="1C1C1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6627" name="椭圆 35"/>
          <p:cNvSpPr/>
          <p:nvPr/>
        </p:nvSpPr>
        <p:spPr>
          <a:xfrm>
            <a:off x="842963" y="1098550"/>
            <a:ext cx="725487" cy="723900"/>
          </a:xfrm>
          <a:prstGeom prst="ellipse">
            <a:avLst/>
          </a:prstGeom>
          <a:solidFill>
            <a:srgbClr val="F02237"/>
          </a:solidFill>
          <a:ln w="9525">
            <a:noFill/>
          </a:ln>
        </p:spPr>
        <p:txBody>
          <a:bodyPr lIns="0" tIns="0" rIns="0" bIns="0" anchor="ctr"/>
          <a:p>
            <a:pPr algn="ctr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叁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628" name="Picture 4" descr="U250P4T8D2311040F107DT201005281608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8625" y="2222500"/>
            <a:ext cx="3810000" cy="3644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9" name="标题 4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5487" t="-3117" b="-3117"/>
          <a:stretch>
            <a:fillRect/>
          </a:stretch>
        </p:blipFill>
        <p:spPr>
          <a:xfrm>
            <a:off x="8410575" y="6179820"/>
            <a:ext cx="588010" cy="60071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7650" name="Group 2"/>
          <p:cNvGrpSpPr/>
          <p:nvPr/>
        </p:nvGrpSpPr>
        <p:grpSpPr>
          <a:xfrm>
            <a:off x="2005013" y="3108325"/>
            <a:ext cx="5303837" cy="593725"/>
            <a:chOff x="0" y="0"/>
            <a:chExt cx="8354" cy="934"/>
          </a:xfrm>
        </p:grpSpPr>
        <p:sp>
          <p:nvSpPr>
            <p:cNvPr id="27657" name="五边形 3"/>
            <p:cNvSpPr/>
            <p:nvPr/>
          </p:nvSpPr>
          <p:spPr>
            <a:xfrm flipH="1">
              <a:off x="0" y="0"/>
              <a:ext cx="1293" cy="935"/>
            </a:xfrm>
            <a:prstGeom prst="homePlate">
              <a:avLst>
                <a:gd name="adj" fmla="val 46147"/>
              </a:avLst>
            </a:prstGeom>
            <a:solidFill>
              <a:schemeClr val="accent2"/>
            </a:solidFill>
            <a:ln w="9525">
              <a:noFill/>
            </a:ln>
          </p:spPr>
          <p:txBody>
            <a:bodyPr lIns="90170" tIns="46990" rIns="90170" bIns="46990" anchor="ctr"/>
            <a:p>
              <a:pPr algn="ctr"/>
              <a:r>
                <a:rPr lang="en-US" altLang="zh-CN" sz="2400" dirty="0">
                  <a:solidFill>
                    <a:srgbClr val="FFFFFF"/>
                  </a:solidFill>
                  <a:latin typeface="Impact" panose="020B0806030902050204" pitchFamily="34" charset="0"/>
                </a:rPr>
                <a:t>1</a:t>
              </a:r>
              <a:endParaRPr lang="zh-CN" altLang="en-US" sz="2400" dirty="0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7658" name="五边形 4"/>
            <p:cNvSpPr/>
            <p:nvPr/>
          </p:nvSpPr>
          <p:spPr>
            <a:xfrm flipH="1">
              <a:off x="1482" y="0"/>
              <a:ext cx="5987" cy="935"/>
            </a:xfrm>
            <a:prstGeom prst="homePlate">
              <a:avLst>
                <a:gd name="adj" fmla="val 0"/>
              </a:avLst>
            </a:prstGeom>
            <a:solidFill>
              <a:schemeClr val="accent2"/>
            </a:solidFill>
            <a:ln w="9525">
              <a:noFill/>
            </a:ln>
          </p:spPr>
          <p:txBody>
            <a:bodyPr lIns="90170" tIns="46990" rIns="90170" bIns="46990" anchor="ctr"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进餐物质环境的创设方法</a:t>
              </a:r>
              <a:endPara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27659" name="任意多边形 8"/>
            <p:cNvSpPr/>
            <p:nvPr/>
          </p:nvSpPr>
          <p:spPr>
            <a:xfrm flipH="1">
              <a:off x="7660" y="0"/>
              <a:ext cx="695" cy="935"/>
            </a:xfrm>
            <a:custGeom>
              <a:avLst/>
              <a:gdLst>
                <a:gd name="txL" fmla="*/ 0 w 406047"/>
                <a:gd name="txT" fmla="*/ 0 h 504056"/>
                <a:gd name="txR" fmla="*/ 406047 w 406047"/>
                <a:gd name="txB" fmla="*/ 504056 h 50405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06047" h="504056">
                  <a:moveTo>
                    <a:pt x="406047" y="0"/>
                  </a:moveTo>
                  <a:lnTo>
                    <a:pt x="0" y="0"/>
                  </a:lnTo>
                  <a:lnTo>
                    <a:pt x="137728" y="252028"/>
                  </a:lnTo>
                  <a:lnTo>
                    <a:pt x="0" y="504056"/>
                  </a:lnTo>
                  <a:lnTo>
                    <a:pt x="406047" y="504056"/>
                  </a:lnTo>
                  <a:lnTo>
                    <a:pt x="406047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7651" name="Group 6"/>
          <p:cNvGrpSpPr/>
          <p:nvPr/>
        </p:nvGrpSpPr>
        <p:grpSpPr>
          <a:xfrm>
            <a:off x="2005013" y="4040188"/>
            <a:ext cx="5303837" cy="593725"/>
            <a:chOff x="0" y="0"/>
            <a:chExt cx="8354" cy="934"/>
          </a:xfrm>
        </p:grpSpPr>
        <p:sp>
          <p:nvSpPr>
            <p:cNvPr id="27654" name="五边形 18"/>
            <p:cNvSpPr/>
            <p:nvPr/>
          </p:nvSpPr>
          <p:spPr>
            <a:xfrm flipH="1">
              <a:off x="0" y="0"/>
              <a:ext cx="1293" cy="935"/>
            </a:xfrm>
            <a:prstGeom prst="homePlate">
              <a:avLst>
                <a:gd name="adj" fmla="val 46147"/>
              </a:avLst>
            </a:prstGeom>
            <a:solidFill>
              <a:schemeClr val="accent2"/>
            </a:solidFill>
            <a:ln w="9525">
              <a:noFill/>
            </a:ln>
          </p:spPr>
          <p:txBody>
            <a:bodyPr lIns="90170" tIns="46990" rIns="90170" bIns="46990" anchor="ctr"/>
            <a:p>
              <a:pPr algn="ctr"/>
              <a:r>
                <a:rPr lang="en-US" altLang="zh-CN" sz="2400" dirty="0">
                  <a:solidFill>
                    <a:srgbClr val="FFFFFF"/>
                  </a:solidFill>
                  <a:latin typeface="Impact" panose="020B0806030902050204" pitchFamily="34" charset="0"/>
                </a:rPr>
                <a:t>2</a:t>
              </a:r>
              <a:endParaRPr lang="zh-CN" altLang="en-US" sz="2400" dirty="0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7655" name="五边形 22"/>
            <p:cNvSpPr/>
            <p:nvPr/>
          </p:nvSpPr>
          <p:spPr>
            <a:xfrm flipH="1">
              <a:off x="1482" y="0"/>
              <a:ext cx="5987" cy="935"/>
            </a:xfrm>
            <a:prstGeom prst="homePlate">
              <a:avLst>
                <a:gd name="adj" fmla="val 0"/>
              </a:avLst>
            </a:prstGeom>
            <a:solidFill>
              <a:schemeClr val="accent2"/>
            </a:solidFill>
            <a:ln w="9525">
              <a:noFill/>
            </a:ln>
          </p:spPr>
          <p:txBody>
            <a:bodyPr lIns="90170" tIns="46990" rIns="90170" bIns="46990" anchor="ctr"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进餐精神环境的创设方法</a:t>
              </a:r>
              <a:endPara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27656" name="任意多边形 23"/>
            <p:cNvSpPr/>
            <p:nvPr/>
          </p:nvSpPr>
          <p:spPr>
            <a:xfrm flipH="1">
              <a:off x="7660" y="0"/>
              <a:ext cx="695" cy="935"/>
            </a:xfrm>
            <a:custGeom>
              <a:avLst/>
              <a:gdLst>
                <a:gd name="txL" fmla="*/ 0 w 406047"/>
                <a:gd name="txT" fmla="*/ 0 h 504056"/>
                <a:gd name="txR" fmla="*/ 406047 w 406047"/>
                <a:gd name="txB" fmla="*/ 504056 h 50405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06047" h="504056">
                  <a:moveTo>
                    <a:pt x="406047" y="0"/>
                  </a:moveTo>
                  <a:lnTo>
                    <a:pt x="0" y="0"/>
                  </a:lnTo>
                  <a:lnTo>
                    <a:pt x="137728" y="252028"/>
                  </a:lnTo>
                  <a:lnTo>
                    <a:pt x="0" y="504056"/>
                  </a:lnTo>
                  <a:lnTo>
                    <a:pt x="406047" y="504056"/>
                  </a:lnTo>
                  <a:lnTo>
                    <a:pt x="406047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7652" name="Text Box 10"/>
          <p:cNvSpPr txBox="1"/>
          <p:nvPr/>
        </p:nvSpPr>
        <p:spPr>
          <a:xfrm>
            <a:off x="1911350" y="1555750"/>
            <a:ext cx="63261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latin typeface="Arial" panose="020B0604020202020204" pitchFamily="34" charset="0"/>
              </a:rPr>
              <a:t>（三）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营造良好的进餐环境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27653" name="标题 10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5487" t="-3117" b="-3117"/>
          <a:stretch>
            <a:fillRect/>
          </a:stretch>
        </p:blipFill>
        <p:spPr>
          <a:xfrm>
            <a:off x="8410575" y="6179820"/>
            <a:ext cx="588010" cy="60071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2" descr="u=4008178030,2586073750&amp;fm=21&amp;gp=0"/>
          <p:cNvPicPr>
            <a:picLocks noChangeAspect="1"/>
          </p:cNvPicPr>
          <p:nvPr/>
        </p:nvPicPr>
        <p:blipFill>
          <a:blip r:embed="rId1"/>
          <a:srcRect t="14749" b="17456"/>
          <a:stretch>
            <a:fillRect/>
          </a:stretch>
        </p:blipFill>
        <p:spPr>
          <a:xfrm>
            <a:off x="4727575" y="4356100"/>
            <a:ext cx="2627313" cy="177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Text Box 3"/>
          <p:cNvSpPr txBox="1"/>
          <p:nvPr/>
        </p:nvSpPr>
        <p:spPr>
          <a:xfrm>
            <a:off x="1206500" y="1277938"/>
            <a:ext cx="61912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1、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进餐物质环境的创设方法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28676" name="Text Box 4"/>
          <p:cNvSpPr txBox="1"/>
          <p:nvPr/>
        </p:nvSpPr>
        <p:spPr>
          <a:xfrm>
            <a:off x="881063" y="2022475"/>
            <a:ext cx="7208837" cy="228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2667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（1）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餐厅周围环境安静，室内明亮，温度适宜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indent="2667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（2）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餐厅宽敞明亮，餐桌、餐椅整洁舒适，餐具卫生，摆放整齐有序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indent="2667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（3）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餐厅主色、餐具颜色搭配协调、干净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indent="2667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（4）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餐具清洁、美观、耐用，尺寸适宜，陈旧的餐具要及时更新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8677" name="标题 4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5487" t="-3117" b="-3117"/>
          <a:stretch>
            <a:fillRect/>
          </a:stretch>
        </p:blipFill>
        <p:spPr>
          <a:xfrm>
            <a:off x="8410575" y="6179820"/>
            <a:ext cx="588010" cy="60071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Text Box 2"/>
          <p:cNvSpPr txBox="1"/>
          <p:nvPr/>
        </p:nvSpPr>
        <p:spPr>
          <a:xfrm>
            <a:off x="1206500" y="1277938"/>
            <a:ext cx="61912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2、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进餐精神环境的创设方法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29699" name="圆角矩形 4"/>
          <p:cNvSpPr/>
          <p:nvPr/>
        </p:nvSpPr>
        <p:spPr>
          <a:xfrm>
            <a:off x="2944813" y="3000375"/>
            <a:ext cx="3195637" cy="76200"/>
          </a:xfrm>
          <a:prstGeom prst="roundRect">
            <a:avLst>
              <a:gd name="adj" fmla="val 50000"/>
            </a:avLst>
          </a:prstGeom>
          <a:solidFill>
            <a:srgbClr val="EAEAEA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00" name="圆角矩形 5"/>
          <p:cNvSpPr/>
          <p:nvPr/>
        </p:nvSpPr>
        <p:spPr>
          <a:xfrm>
            <a:off x="2943225" y="3000375"/>
            <a:ext cx="1428750" cy="76200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01" name="圆角矩形 6"/>
          <p:cNvSpPr/>
          <p:nvPr/>
        </p:nvSpPr>
        <p:spPr>
          <a:xfrm>
            <a:off x="2944813" y="3827463"/>
            <a:ext cx="3325812" cy="76200"/>
          </a:xfrm>
          <a:prstGeom prst="roundRect">
            <a:avLst>
              <a:gd name="adj" fmla="val 50000"/>
            </a:avLst>
          </a:prstGeom>
          <a:solidFill>
            <a:srgbClr val="EAEAEA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02" name="圆角矩形 7"/>
          <p:cNvSpPr/>
          <p:nvPr/>
        </p:nvSpPr>
        <p:spPr>
          <a:xfrm>
            <a:off x="2944813" y="3827463"/>
            <a:ext cx="1790700" cy="76200"/>
          </a:xfrm>
          <a:prstGeom prst="roundRect">
            <a:avLst>
              <a:gd name="adj" fmla="val 50000"/>
            </a:avLst>
          </a:prstGeom>
          <a:solidFill>
            <a:srgbClr val="4472C4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03" name="圆角矩形 9"/>
          <p:cNvSpPr/>
          <p:nvPr/>
        </p:nvSpPr>
        <p:spPr>
          <a:xfrm>
            <a:off x="2959100" y="4656138"/>
            <a:ext cx="3368675" cy="76200"/>
          </a:xfrm>
          <a:prstGeom prst="roundRect">
            <a:avLst>
              <a:gd name="adj" fmla="val 50000"/>
            </a:avLst>
          </a:prstGeom>
          <a:solidFill>
            <a:srgbClr val="EAEAEA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04" name="圆角矩形 10"/>
          <p:cNvSpPr/>
          <p:nvPr/>
        </p:nvSpPr>
        <p:spPr>
          <a:xfrm>
            <a:off x="2943225" y="4656138"/>
            <a:ext cx="2481263" cy="762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05" name="椭圆 3"/>
          <p:cNvSpPr/>
          <p:nvPr/>
        </p:nvSpPr>
        <p:spPr>
          <a:xfrm>
            <a:off x="2660650" y="2468563"/>
            <a:ext cx="596900" cy="576262"/>
          </a:xfrm>
          <a:prstGeom prst="ellipse">
            <a:avLst/>
          </a:prstGeom>
          <a:solidFill>
            <a:srgbClr val="E2F0D9"/>
          </a:solidFill>
          <a:ln w="76200" cap="flat" cmpd="sng">
            <a:solidFill>
              <a:srgbClr val="70AD47"/>
            </a:solidFill>
            <a:prstDash val="solid"/>
            <a:headEnd type="none" w="med" len="med"/>
            <a:tailEnd type="none" w="med" len="med"/>
          </a:ln>
        </p:spPr>
        <p:txBody>
          <a:bodyPr lIns="0" tIns="0" rIns="0" bIns="0" anchor="ctr"/>
          <a:p>
            <a:pPr algn="ctr"/>
            <a:r>
              <a:rPr lang="en-US" altLang="zh-CN" sz="2400" dirty="0">
                <a:solidFill>
                  <a:srgbClr val="4F7A3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50</a:t>
            </a:r>
            <a:r>
              <a:rPr lang="en-US" altLang="zh-CN" sz="1600" dirty="0">
                <a:solidFill>
                  <a:srgbClr val="4F7A3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%</a:t>
            </a:r>
            <a:endParaRPr lang="zh-CN" altLang="en-US" sz="1600" dirty="0">
              <a:solidFill>
                <a:srgbClr val="4F7A32"/>
              </a:solidFill>
              <a:latin typeface="Impact" panose="020B0806030902050204" pitchFamily="34" charset="0"/>
              <a:ea typeface="Arial" panose="020B0604020202020204" pitchFamily="34" charset="0"/>
            </a:endParaRPr>
          </a:p>
        </p:txBody>
      </p:sp>
      <p:sp>
        <p:nvSpPr>
          <p:cNvPr id="29706" name="椭圆 8"/>
          <p:cNvSpPr/>
          <p:nvPr/>
        </p:nvSpPr>
        <p:spPr>
          <a:xfrm>
            <a:off x="2660650" y="3295650"/>
            <a:ext cx="596900" cy="577850"/>
          </a:xfrm>
          <a:prstGeom prst="ellipse">
            <a:avLst/>
          </a:prstGeom>
          <a:solidFill>
            <a:srgbClr val="DAE3F3"/>
          </a:solidFill>
          <a:ln w="76200" cap="flat" cmpd="sng">
            <a:solidFill>
              <a:srgbClr val="4472C4"/>
            </a:solidFill>
            <a:prstDash val="solid"/>
            <a:headEnd type="none" w="med" len="med"/>
            <a:tailEnd type="none" w="med" len="med"/>
          </a:ln>
        </p:spPr>
        <p:txBody>
          <a:bodyPr lIns="0" tIns="0" rIns="0" bIns="0" anchor="ctr"/>
          <a:p>
            <a:pPr algn="ctr"/>
            <a:r>
              <a:rPr lang="en-US" altLang="zh-CN" sz="2400" dirty="0">
                <a:solidFill>
                  <a:srgbClr val="2E529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75</a:t>
            </a:r>
            <a:r>
              <a:rPr lang="en-US" altLang="zh-CN" sz="1600" dirty="0">
                <a:solidFill>
                  <a:srgbClr val="2E529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%</a:t>
            </a:r>
            <a:endParaRPr lang="zh-CN" altLang="en-US" sz="1600" dirty="0">
              <a:solidFill>
                <a:srgbClr val="2E5292"/>
              </a:solidFill>
              <a:latin typeface="Impact" panose="020B0806030902050204" pitchFamily="34" charset="0"/>
              <a:ea typeface="Arial" panose="020B0604020202020204" pitchFamily="34" charset="0"/>
            </a:endParaRPr>
          </a:p>
        </p:txBody>
      </p:sp>
      <p:sp>
        <p:nvSpPr>
          <p:cNvPr id="29707" name="椭圆 11"/>
          <p:cNvSpPr/>
          <p:nvPr/>
        </p:nvSpPr>
        <p:spPr>
          <a:xfrm>
            <a:off x="2660650" y="4124325"/>
            <a:ext cx="596900" cy="576263"/>
          </a:xfrm>
          <a:prstGeom prst="ellipse">
            <a:avLst/>
          </a:prstGeom>
          <a:solidFill>
            <a:srgbClr val="FFF2CC"/>
          </a:solidFill>
          <a:ln w="76200" cap="flat" cmpd="sng">
            <a:solidFill>
              <a:srgbClr val="FFC000"/>
            </a:solidFill>
            <a:prstDash val="solid"/>
            <a:headEnd type="none" w="med" len="med"/>
            <a:tailEnd type="none" w="med" len="med"/>
          </a:ln>
        </p:spPr>
        <p:txBody>
          <a:bodyPr lIns="0" tIns="0" rIns="0" bIns="0" anchor="ctr"/>
          <a:p>
            <a:pPr algn="ctr"/>
            <a:r>
              <a:rPr lang="en-US" altLang="zh-CN" sz="2400" dirty="0">
                <a:solidFill>
                  <a:srgbClr val="B489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89</a:t>
            </a:r>
            <a:r>
              <a:rPr lang="en-US" altLang="zh-CN" sz="1600" dirty="0">
                <a:solidFill>
                  <a:srgbClr val="B489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%</a:t>
            </a:r>
            <a:endParaRPr lang="zh-CN" altLang="en-US" sz="1600" dirty="0">
              <a:solidFill>
                <a:srgbClr val="B48900"/>
              </a:solidFill>
              <a:latin typeface="Impact" panose="020B0806030902050204" pitchFamily="34" charset="0"/>
              <a:ea typeface="Arial" panose="020B0604020202020204" pitchFamily="34" charset="0"/>
            </a:endParaRPr>
          </a:p>
        </p:txBody>
      </p:sp>
      <p:sp>
        <p:nvSpPr>
          <p:cNvPr id="29708" name="文本框 13"/>
          <p:cNvSpPr txBox="1"/>
          <p:nvPr/>
        </p:nvSpPr>
        <p:spPr>
          <a:xfrm>
            <a:off x="2960688" y="2574925"/>
            <a:ext cx="3105150" cy="3794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r">
              <a:lnSpc>
                <a:spcPct val="12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引起婴幼儿的进餐兴趣</a:t>
            </a:r>
            <a:endParaRPr lang="zh-CN" altLang="en-US" sz="20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709" name="文本框 14"/>
          <p:cNvSpPr txBox="1"/>
          <p:nvPr/>
        </p:nvSpPr>
        <p:spPr>
          <a:xfrm>
            <a:off x="3189288" y="3363913"/>
            <a:ext cx="2592387" cy="381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r">
              <a:lnSpc>
                <a:spcPct val="12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本着少盛多添的原则</a:t>
            </a:r>
            <a:endParaRPr lang="zh-CN" altLang="en-US" sz="20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710" name="文本框 15"/>
          <p:cNvSpPr txBox="1"/>
          <p:nvPr/>
        </p:nvSpPr>
        <p:spPr>
          <a:xfrm>
            <a:off x="2778125" y="5046663"/>
            <a:ext cx="3244850" cy="381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r">
              <a:lnSpc>
                <a:spcPct val="12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照顾婴幼儿的个别差异</a:t>
            </a:r>
            <a:endParaRPr lang="zh-CN" altLang="en-US" sz="20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711" name="Text Box 15"/>
          <p:cNvSpPr txBox="1"/>
          <p:nvPr/>
        </p:nvSpPr>
        <p:spPr>
          <a:xfrm>
            <a:off x="3406775" y="4246563"/>
            <a:ext cx="2470150" cy="395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营造轻松的进餐环境</a:t>
            </a:r>
            <a:endParaRPr lang="zh-CN" altLang="en-US" sz="20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712" name="圆角矩形 10"/>
          <p:cNvSpPr/>
          <p:nvPr/>
        </p:nvSpPr>
        <p:spPr>
          <a:xfrm>
            <a:off x="2963863" y="5446713"/>
            <a:ext cx="3292475" cy="76200"/>
          </a:xfrm>
          <a:prstGeom prst="roundRect">
            <a:avLst>
              <a:gd name="adj" fmla="val 50000"/>
            </a:avLst>
          </a:prstGeom>
          <a:solidFill>
            <a:srgbClr val="99CC00"/>
          </a:solidFill>
          <a:ln w="9525">
            <a:noFill/>
          </a:ln>
        </p:spPr>
        <p:txBody>
          <a:bodyPr lIns="90170" tIns="46990" rIns="90170" bIns="46990" anchor="ctr"/>
          <a:p>
            <a:pPr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13" name="椭圆 11"/>
          <p:cNvSpPr/>
          <p:nvPr/>
        </p:nvSpPr>
        <p:spPr>
          <a:xfrm>
            <a:off x="2679700" y="4914900"/>
            <a:ext cx="598488" cy="577850"/>
          </a:xfrm>
          <a:prstGeom prst="ellipse">
            <a:avLst/>
          </a:prstGeom>
          <a:solidFill>
            <a:srgbClr val="FFF2CC"/>
          </a:solidFill>
          <a:ln w="76200" cap="flat" cmpd="sng">
            <a:solidFill>
              <a:srgbClr val="99CC00"/>
            </a:solidFill>
            <a:prstDash val="solid"/>
            <a:headEnd type="none" w="med" len="med"/>
            <a:tailEnd type="none" w="med" len="med"/>
          </a:ln>
        </p:spPr>
        <p:txBody>
          <a:bodyPr lIns="0" tIns="0" rIns="0" bIns="0" anchor="ctr"/>
          <a:p>
            <a:pPr algn="ctr"/>
            <a:r>
              <a:rPr lang="en-US" altLang="zh-CN" sz="2400" dirty="0">
                <a:solidFill>
                  <a:srgbClr val="B489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89</a:t>
            </a:r>
            <a:r>
              <a:rPr lang="en-US" altLang="zh-CN" sz="1600" dirty="0">
                <a:solidFill>
                  <a:srgbClr val="B489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%</a:t>
            </a:r>
            <a:endParaRPr lang="zh-CN" altLang="en-US" sz="1600" dirty="0">
              <a:solidFill>
                <a:srgbClr val="B48900"/>
              </a:solidFill>
              <a:latin typeface="Impact" panose="020B0806030902050204" pitchFamily="34" charset="0"/>
              <a:ea typeface="Arial" panose="020B0604020202020204" pitchFamily="34" charset="0"/>
            </a:endParaRPr>
          </a:p>
        </p:txBody>
      </p:sp>
      <p:sp>
        <p:nvSpPr>
          <p:cNvPr id="29714" name="椭圆 3"/>
          <p:cNvSpPr/>
          <p:nvPr/>
        </p:nvSpPr>
        <p:spPr>
          <a:xfrm>
            <a:off x="2662238" y="2470150"/>
            <a:ext cx="596900" cy="576263"/>
          </a:xfrm>
          <a:prstGeom prst="ellipse">
            <a:avLst/>
          </a:prstGeom>
          <a:solidFill>
            <a:srgbClr val="E2F0D9"/>
          </a:solidFill>
          <a:ln w="76200" cap="flat" cmpd="sng">
            <a:solidFill>
              <a:srgbClr val="70AD47"/>
            </a:solidFill>
            <a:prstDash val="solid"/>
            <a:headEnd type="none" w="med" len="med"/>
            <a:tailEnd type="none" w="med" len="med"/>
          </a:ln>
        </p:spPr>
        <p:txBody>
          <a:bodyPr lIns="0" tIns="0" rIns="0" bIns="0" anchor="ctr"/>
          <a:p>
            <a:pPr algn="ctr"/>
            <a:r>
              <a:rPr lang="zh-CN" altLang="en-US" sz="2400" dirty="0">
                <a:latin typeface="华康Sc黑体W4-A(P)" charset="-122"/>
                <a:ea typeface="华康Sc黑体W4-A(P)" charset="-122"/>
              </a:rPr>
              <a:t>1</a:t>
            </a:r>
            <a:endParaRPr lang="zh-CN" altLang="en-US" sz="2400" dirty="0">
              <a:latin typeface="华康Sc黑体W4-A(P)" charset="-122"/>
              <a:ea typeface="华康Sc黑体W4-A(P)" charset="-122"/>
            </a:endParaRPr>
          </a:p>
        </p:txBody>
      </p:sp>
      <p:sp>
        <p:nvSpPr>
          <p:cNvPr id="29715" name="椭圆 8"/>
          <p:cNvSpPr/>
          <p:nvPr/>
        </p:nvSpPr>
        <p:spPr>
          <a:xfrm>
            <a:off x="2662238" y="3297238"/>
            <a:ext cx="596900" cy="577850"/>
          </a:xfrm>
          <a:prstGeom prst="ellipse">
            <a:avLst/>
          </a:prstGeom>
          <a:solidFill>
            <a:srgbClr val="DAE3F3"/>
          </a:solidFill>
          <a:ln w="76200" cap="flat" cmpd="sng">
            <a:solidFill>
              <a:srgbClr val="4472C4"/>
            </a:solidFill>
            <a:prstDash val="solid"/>
            <a:headEnd type="none" w="med" len="med"/>
            <a:tailEnd type="none" w="med" len="med"/>
          </a:ln>
        </p:spPr>
        <p:txBody>
          <a:bodyPr lIns="0" tIns="0" rIns="0" bIns="0" anchor="ctr"/>
          <a:p>
            <a:pPr algn="ctr"/>
            <a:r>
              <a:rPr lang="zh-CN" altLang="en-US" sz="2400" dirty="0">
                <a:latin typeface="华康Sc黑体W4-A(P)" charset="-122"/>
                <a:ea typeface="华康Sc黑体W4-A(P)" charset="-122"/>
              </a:rPr>
              <a:t>2</a:t>
            </a:r>
            <a:endParaRPr lang="zh-CN" altLang="en-US" sz="2400" dirty="0">
              <a:latin typeface="华康Sc黑体W4-A(P)" charset="-122"/>
              <a:ea typeface="华康Sc黑体W4-A(P)" charset="-122"/>
            </a:endParaRPr>
          </a:p>
        </p:txBody>
      </p:sp>
      <p:sp>
        <p:nvSpPr>
          <p:cNvPr id="29716" name="椭圆 11"/>
          <p:cNvSpPr/>
          <p:nvPr/>
        </p:nvSpPr>
        <p:spPr>
          <a:xfrm>
            <a:off x="2662238" y="4125913"/>
            <a:ext cx="596900" cy="576262"/>
          </a:xfrm>
          <a:prstGeom prst="ellipse">
            <a:avLst/>
          </a:prstGeom>
          <a:solidFill>
            <a:srgbClr val="FFF2CC"/>
          </a:solidFill>
          <a:ln w="76200" cap="flat" cmpd="sng">
            <a:solidFill>
              <a:srgbClr val="FFC000"/>
            </a:solidFill>
            <a:prstDash val="solid"/>
            <a:headEnd type="none" w="med" len="med"/>
            <a:tailEnd type="none" w="med" len="med"/>
          </a:ln>
        </p:spPr>
        <p:txBody>
          <a:bodyPr lIns="0" tIns="0" rIns="0" bIns="0" anchor="ctr"/>
          <a:p>
            <a:pPr algn="ctr"/>
            <a:r>
              <a:rPr lang="zh-CN" altLang="en-US" sz="2400" dirty="0">
                <a:latin typeface="华康Sc黑体W4-A(P)" charset="-122"/>
                <a:ea typeface="华康Sc黑体W4-A(P)" charset="-122"/>
              </a:rPr>
              <a:t>3</a:t>
            </a:r>
            <a:endParaRPr lang="zh-CN" altLang="en-US" sz="1600" dirty="0">
              <a:solidFill>
                <a:srgbClr val="B48900"/>
              </a:solidFill>
              <a:latin typeface="Impact" panose="020B0806030902050204" pitchFamily="34" charset="0"/>
              <a:ea typeface="Arial" panose="020B0604020202020204" pitchFamily="34" charset="0"/>
            </a:endParaRPr>
          </a:p>
        </p:txBody>
      </p:sp>
      <p:sp>
        <p:nvSpPr>
          <p:cNvPr id="29717" name="椭圆 11"/>
          <p:cNvSpPr/>
          <p:nvPr/>
        </p:nvSpPr>
        <p:spPr>
          <a:xfrm>
            <a:off x="2681288" y="4916488"/>
            <a:ext cx="598487" cy="577850"/>
          </a:xfrm>
          <a:prstGeom prst="ellipse">
            <a:avLst/>
          </a:prstGeom>
          <a:solidFill>
            <a:srgbClr val="FFF2CC"/>
          </a:solidFill>
          <a:ln w="76200" cap="flat" cmpd="sng">
            <a:solidFill>
              <a:srgbClr val="99CC00"/>
            </a:solidFill>
            <a:prstDash val="solid"/>
            <a:headEnd type="none" w="med" len="med"/>
            <a:tailEnd type="none" w="med" len="med"/>
          </a:ln>
        </p:spPr>
        <p:txBody>
          <a:bodyPr lIns="0" tIns="0" rIns="0" bIns="0" anchor="ctr"/>
          <a:p>
            <a:pPr algn="ctr"/>
            <a:r>
              <a:rPr lang="zh-CN" altLang="en-US" sz="2400" dirty="0">
                <a:latin typeface="华康Sc黑体W4-A(P)" charset="-122"/>
                <a:ea typeface="华康Sc黑体W4-A(P)" charset="-122"/>
              </a:rPr>
              <a:t>4</a:t>
            </a:r>
            <a:endParaRPr lang="zh-CN" altLang="en-US" sz="1600" dirty="0">
              <a:solidFill>
                <a:srgbClr val="B48900"/>
              </a:solidFill>
              <a:latin typeface="Impact" panose="020B0806030902050204" pitchFamily="34" charset="0"/>
              <a:ea typeface="Arial" panose="020B0604020202020204" pitchFamily="34" charset="0"/>
            </a:endParaRPr>
          </a:p>
        </p:txBody>
      </p:sp>
      <p:sp>
        <p:nvSpPr>
          <p:cNvPr id="29718" name="标题 2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5487" t="-3117" b="-3117"/>
          <a:stretch>
            <a:fillRect/>
          </a:stretch>
        </p:blipFill>
        <p:spPr>
          <a:xfrm>
            <a:off x="8410575" y="6179820"/>
            <a:ext cx="588010" cy="60071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Text Box 2"/>
          <p:cNvSpPr txBox="1"/>
          <p:nvPr/>
        </p:nvSpPr>
        <p:spPr>
          <a:xfrm>
            <a:off x="1736725" y="1277938"/>
            <a:ext cx="392588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solidFill>
                  <a:srgbClr val="1C1C1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照顾婴幼儿的个别差异</a:t>
            </a:r>
            <a:endParaRPr lang="zh-CN" altLang="en-US" sz="2800" dirty="0">
              <a:solidFill>
                <a:srgbClr val="1C1C1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0723" name="Text Box 3"/>
          <p:cNvSpPr txBox="1"/>
          <p:nvPr/>
        </p:nvSpPr>
        <p:spPr>
          <a:xfrm>
            <a:off x="769938" y="2063750"/>
            <a:ext cx="7518400" cy="3589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2667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1、对食欲不好、进食量少的婴幼儿，保育员不要强迫他们进餐，可以让他们量力而行。</a:t>
            </a:r>
            <a:endParaRPr lang="zh-CN" altLang="en-US" sz="17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2、对于身体状况不好、患有疾病的婴幼儿，保育员要给他们提供清淡可口的饭菜。</a:t>
            </a:r>
            <a:endParaRPr lang="zh-CN" altLang="en-US" sz="17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3、对于偏食、挑食的婴幼儿，保育员要争取家长的配合，讲明危害，正面引导，而且要注意要给婴幼儿纠正的过程中不要急于求成，应遵循循序渐进的原则。</a:t>
            </a:r>
            <a:endParaRPr lang="zh-CN" altLang="en-US" sz="17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4、对过敏体质的婴幼儿，保育员应了解其易过敏的食物，出现过敏反应。</a:t>
            </a:r>
            <a:endParaRPr lang="zh-CN" altLang="en-US" sz="17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5、对于婴幼儿的进步和变化，保育员应及时鼓励表扬，并给予肯定。</a:t>
            </a:r>
            <a:endParaRPr lang="zh-CN" altLang="en-US" sz="17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0724" name="Picture 4" descr="360截图201502141343009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69100" y="344488"/>
            <a:ext cx="2295525" cy="1570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椭圆 35"/>
          <p:cNvSpPr/>
          <p:nvPr/>
        </p:nvSpPr>
        <p:spPr>
          <a:xfrm>
            <a:off x="842963" y="1098550"/>
            <a:ext cx="725487" cy="723900"/>
          </a:xfrm>
          <a:prstGeom prst="ellipse">
            <a:avLst/>
          </a:prstGeom>
          <a:solidFill>
            <a:srgbClr val="F02237"/>
          </a:solidFill>
          <a:ln w="9525">
            <a:noFill/>
          </a:ln>
        </p:spPr>
        <p:txBody>
          <a:bodyPr lIns="0" tIns="0" rIns="0" bIns="0" anchor="ctr"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6" name="标题 5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5487" t="-3117" b="-3117"/>
          <a:stretch>
            <a:fillRect/>
          </a:stretch>
        </p:blipFill>
        <p:spPr>
          <a:xfrm>
            <a:off x="8410575" y="6179820"/>
            <a:ext cx="588010" cy="60071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r>
              <a:rPr lang="zh-CN" altLang="en-US" dirty="0"/>
              <a:t>指导婴幼儿进餐：</a:t>
            </a:r>
            <a:endParaRPr lang="zh-CN" altLang="en-US" dirty="0"/>
          </a:p>
        </p:txBody>
      </p:sp>
      <p:sp>
        <p:nvSpPr>
          <p:cNvPr id="31747" name="Text Box 3"/>
          <p:cNvSpPr txBox="1"/>
          <p:nvPr/>
        </p:nvSpPr>
        <p:spPr>
          <a:xfrm>
            <a:off x="769938" y="2063750"/>
            <a:ext cx="7518400" cy="44084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2667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、指导大班幼儿自取食物</a:t>
            </a:r>
            <a:endParaRPr lang="en-US" altLang="zh-CN" sz="17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</a:pP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zh-CN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）准备工作</a:t>
            </a:r>
            <a:endParaRPr lang="en-US" altLang="zh-CN" sz="17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</a:pP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zh-CN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）进餐要求</a:t>
            </a:r>
            <a:endParaRPr lang="en-US" altLang="zh-CN" sz="17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</a:pPr>
            <a:r>
              <a:rPr lang="en-US" altLang="zh-CN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1</a:t>
            </a: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）基本要求   不用挤，吃多少盛多少，少盛多添，不泼洒。</a:t>
            </a:r>
            <a:endParaRPr lang="en-US" altLang="zh-CN" sz="17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</a:pPr>
            <a:r>
              <a:rPr lang="en-US" altLang="zh-CN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2</a:t>
            </a: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）具体要求    盛饭菜   盛汤   端饭碗   排队盛饭</a:t>
            </a:r>
            <a:endParaRPr lang="zh-CN" altLang="en-US" sz="17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2、纠正婴幼儿不良的进餐姿势。</a:t>
            </a:r>
            <a:endParaRPr lang="en-US" altLang="zh-CN" sz="17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</a:pPr>
            <a:r>
              <a:rPr lang="en-US" altLang="zh-CN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1</a:t>
            </a: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）坐姿  脚平放在地面上，身子略微前倾，不像左右倾斜，不勾腰不耸肩。</a:t>
            </a:r>
            <a:endParaRPr lang="en-US" altLang="zh-CN" sz="17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</a:pPr>
            <a:r>
              <a:rPr lang="en-US" altLang="zh-CN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2</a:t>
            </a: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）端碗的姿势  碗放在距桌边</a:t>
            </a:r>
            <a:r>
              <a:rPr lang="en-US" altLang="zh-CN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10cm</a:t>
            </a: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处，左手扶碗固定位置，如需将碗端起应使用双手。</a:t>
            </a:r>
            <a:endParaRPr lang="en-US" altLang="zh-CN" sz="17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</a:pPr>
            <a:endParaRPr lang="zh-CN" altLang="en-US" sz="17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5487" t="-3117" b="-3117"/>
          <a:stretch>
            <a:fillRect/>
          </a:stretch>
        </p:blipFill>
        <p:spPr>
          <a:xfrm>
            <a:off x="8410575" y="6179820"/>
            <a:ext cx="588010" cy="60071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endParaRPr lang="zh-CN" altLang="en-US" dirty="0"/>
          </a:p>
        </p:txBody>
      </p:sp>
      <p:sp>
        <p:nvSpPr>
          <p:cNvPr id="32771" name="Text Box 3"/>
          <p:cNvSpPr txBox="1"/>
          <p:nvPr/>
        </p:nvSpPr>
        <p:spPr>
          <a:xfrm>
            <a:off x="827088" y="1773238"/>
            <a:ext cx="7518400" cy="5192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2667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2、纠正婴幼儿不良的进餐姿势。</a:t>
            </a:r>
            <a:endParaRPr lang="en-US" altLang="zh-CN" sz="17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</a:pP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zh-CN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3</a:t>
            </a: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）用勺进餐的的指导</a:t>
            </a:r>
            <a:endParaRPr lang="en-US" altLang="zh-CN" sz="17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</a:pPr>
            <a:r>
              <a:rPr lang="en-US" altLang="zh-CN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</a:t>
            </a: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主要针对</a:t>
            </a:r>
            <a:r>
              <a:rPr lang="en-US" altLang="zh-CN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岁左右托儿班</a:t>
            </a:r>
            <a:endParaRPr lang="en-US" altLang="zh-CN" sz="17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</a:pPr>
            <a:r>
              <a:rPr lang="en-US" altLang="zh-CN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1</a:t>
            </a: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）准备</a:t>
            </a:r>
            <a:endParaRPr lang="en-US" altLang="zh-CN" sz="17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</a:pPr>
            <a:r>
              <a:rPr lang="en-US" altLang="zh-CN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2</a:t>
            </a: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）示范</a:t>
            </a:r>
            <a:endParaRPr lang="en-US" altLang="zh-CN" sz="17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</a:pPr>
            <a:r>
              <a:rPr lang="en-US" altLang="zh-CN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3</a:t>
            </a: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）提醒</a:t>
            </a:r>
            <a:endParaRPr lang="en-US" altLang="zh-CN" sz="17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</a:pPr>
            <a:r>
              <a:rPr lang="en-US" altLang="zh-CN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4</a:t>
            </a: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）要求</a:t>
            </a:r>
            <a:endParaRPr lang="zh-CN" altLang="en-US" sz="17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</a:pP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zh-CN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4</a:t>
            </a: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）使用筷子的指导</a:t>
            </a:r>
            <a:endParaRPr lang="en-US" altLang="zh-CN" sz="17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</a:pP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zh-CN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5</a:t>
            </a: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）正确咀嚼食物</a:t>
            </a:r>
            <a:endParaRPr lang="en-US" altLang="zh-CN" sz="17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</a:pPr>
            <a:r>
              <a:rPr lang="en-US" altLang="zh-CN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1</a:t>
            </a: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）要求婴幼儿每吃一口食物时不能过多。</a:t>
            </a:r>
            <a:endParaRPr lang="en-US" altLang="zh-CN" sz="17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</a:pPr>
            <a:r>
              <a:rPr lang="en-US" altLang="zh-CN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2</a:t>
            </a: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）要闭口咀嚼。</a:t>
            </a:r>
            <a:endParaRPr lang="en-US" altLang="zh-CN" sz="17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</a:pPr>
            <a:r>
              <a:rPr lang="en-US" altLang="zh-CN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3</a:t>
            </a: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）一口咽下再吃另一口</a:t>
            </a:r>
            <a:endParaRPr lang="en-US" altLang="zh-CN" sz="17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</a:pPr>
            <a:endParaRPr lang="zh-CN" altLang="en-US" sz="17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5487" t="-3117" b="-3117"/>
          <a:stretch>
            <a:fillRect/>
          </a:stretch>
        </p:blipFill>
        <p:spPr>
          <a:xfrm>
            <a:off x="8410575" y="6179820"/>
            <a:ext cx="588010" cy="6007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ext Box 2"/>
          <p:cNvSpPr txBox="1"/>
          <p:nvPr/>
        </p:nvSpPr>
        <p:spPr>
          <a:xfrm>
            <a:off x="3729038" y="1555750"/>
            <a:ext cx="204628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latin typeface="Arial" panose="020B0604020202020204" pitchFamily="34" charset="0"/>
              </a:rPr>
              <a:t>组织进餐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grpSp>
        <p:nvGrpSpPr>
          <p:cNvPr id="6147" name="Group 3"/>
          <p:cNvGrpSpPr/>
          <p:nvPr/>
        </p:nvGrpSpPr>
        <p:grpSpPr>
          <a:xfrm>
            <a:off x="2005013" y="2940050"/>
            <a:ext cx="5303837" cy="593725"/>
            <a:chOff x="0" y="0"/>
            <a:chExt cx="8354" cy="934"/>
          </a:xfrm>
        </p:grpSpPr>
        <p:sp>
          <p:nvSpPr>
            <p:cNvPr id="6157" name="五边形 3"/>
            <p:cNvSpPr/>
            <p:nvPr/>
          </p:nvSpPr>
          <p:spPr>
            <a:xfrm flipH="1">
              <a:off x="0" y="0"/>
              <a:ext cx="1293" cy="935"/>
            </a:xfrm>
            <a:prstGeom prst="homePlate">
              <a:avLst>
                <a:gd name="adj" fmla="val 46147"/>
              </a:avLst>
            </a:prstGeom>
            <a:solidFill>
              <a:schemeClr val="accent2"/>
            </a:solidFill>
            <a:ln w="9525">
              <a:noFill/>
            </a:ln>
          </p:spPr>
          <p:txBody>
            <a:bodyPr lIns="90170" tIns="46990" rIns="90170" bIns="46990" anchor="ctr"/>
            <a:p>
              <a:pPr algn="ctr"/>
              <a:r>
                <a:rPr lang="en-US" altLang="zh-CN" sz="2400" dirty="0">
                  <a:solidFill>
                    <a:srgbClr val="FFFFFF"/>
                  </a:solidFill>
                  <a:latin typeface="Impact" panose="020B0806030902050204" pitchFamily="34" charset="0"/>
                </a:rPr>
                <a:t>1</a:t>
              </a:r>
              <a:endParaRPr lang="zh-CN" altLang="en-US" sz="2400" dirty="0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158" name="五边形 4">
              <a:hlinkClick r:id="" action="ppaction://noaction"/>
            </p:cNvPr>
            <p:cNvSpPr/>
            <p:nvPr/>
          </p:nvSpPr>
          <p:spPr>
            <a:xfrm flipH="1">
              <a:off x="1482" y="0"/>
              <a:ext cx="5987" cy="935"/>
            </a:xfrm>
            <a:prstGeom prst="homePlate">
              <a:avLst>
                <a:gd name="adj" fmla="val 0"/>
              </a:avLst>
            </a:prstGeom>
            <a:solidFill>
              <a:schemeClr val="accent2"/>
            </a:solidFill>
            <a:ln w="9525">
              <a:noFill/>
            </a:ln>
          </p:spPr>
          <p:txBody>
            <a:bodyPr lIns="90170" tIns="46990" rIns="90170" bIns="46990" anchor="ctr"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（一）向婴幼儿介绍饭菜的主要营养成分</a:t>
              </a:r>
              <a:endPara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6159" name="任意多边形 8"/>
            <p:cNvSpPr/>
            <p:nvPr/>
          </p:nvSpPr>
          <p:spPr>
            <a:xfrm flipH="1">
              <a:off x="7660" y="0"/>
              <a:ext cx="695" cy="935"/>
            </a:xfrm>
            <a:custGeom>
              <a:avLst/>
              <a:gdLst>
                <a:gd name="txL" fmla="*/ 0 w 406047"/>
                <a:gd name="txT" fmla="*/ 0 h 504056"/>
                <a:gd name="txR" fmla="*/ 406047 w 406047"/>
                <a:gd name="txB" fmla="*/ 504056 h 50405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06047" h="504056">
                  <a:moveTo>
                    <a:pt x="406047" y="0"/>
                  </a:moveTo>
                  <a:lnTo>
                    <a:pt x="0" y="0"/>
                  </a:lnTo>
                  <a:lnTo>
                    <a:pt x="137728" y="252028"/>
                  </a:lnTo>
                  <a:lnTo>
                    <a:pt x="0" y="504056"/>
                  </a:lnTo>
                  <a:lnTo>
                    <a:pt x="406047" y="504056"/>
                  </a:lnTo>
                  <a:lnTo>
                    <a:pt x="406047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6148" name="Group 7"/>
          <p:cNvGrpSpPr/>
          <p:nvPr/>
        </p:nvGrpSpPr>
        <p:grpSpPr>
          <a:xfrm>
            <a:off x="2005013" y="3871913"/>
            <a:ext cx="5303837" cy="593725"/>
            <a:chOff x="0" y="0"/>
            <a:chExt cx="8354" cy="934"/>
          </a:xfrm>
        </p:grpSpPr>
        <p:sp>
          <p:nvSpPr>
            <p:cNvPr id="6154" name="五边形 18"/>
            <p:cNvSpPr/>
            <p:nvPr/>
          </p:nvSpPr>
          <p:spPr>
            <a:xfrm flipH="1">
              <a:off x="0" y="0"/>
              <a:ext cx="1293" cy="935"/>
            </a:xfrm>
            <a:prstGeom prst="homePlate">
              <a:avLst>
                <a:gd name="adj" fmla="val 46147"/>
              </a:avLst>
            </a:prstGeom>
            <a:solidFill>
              <a:schemeClr val="accent2"/>
            </a:solidFill>
            <a:ln w="9525">
              <a:noFill/>
            </a:ln>
          </p:spPr>
          <p:txBody>
            <a:bodyPr lIns="90170" tIns="46990" rIns="90170" bIns="46990" anchor="ctr"/>
            <a:p>
              <a:pPr algn="ctr"/>
              <a:r>
                <a:rPr lang="en-US" altLang="zh-CN" sz="2400" dirty="0">
                  <a:solidFill>
                    <a:srgbClr val="FFFFFF"/>
                  </a:solidFill>
                  <a:latin typeface="Impact" panose="020B0806030902050204" pitchFamily="34" charset="0"/>
                </a:rPr>
                <a:t>2</a:t>
              </a:r>
              <a:endParaRPr lang="zh-CN" altLang="en-US" sz="2400" dirty="0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155" name="五边形 22">
              <a:hlinkClick r:id="" action="ppaction://noaction"/>
            </p:cNvPr>
            <p:cNvSpPr/>
            <p:nvPr/>
          </p:nvSpPr>
          <p:spPr>
            <a:xfrm flipH="1">
              <a:off x="1482" y="0"/>
              <a:ext cx="5987" cy="935"/>
            </a:xfrm>
            <a:prstGeom prst="homePlate">
              <a:avLst>
                <a:gd name="adj" fmla="val 0"/>
              </a:avLst>
            </a:prstGeom>
            <a:solidFill>
              <a:schemeClr val="accent2"/>
            </a:solidFill>
            <a:ln w="9525">
              <a:noFill/>
            </a:ln>
          </p:spPr>
          <p:txBody>
            <a:bodyPr lIns="90170" tIns="46990" rIns="90170" bIns="46990" anchor="ctr"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（二）指导婴幼儿独立进餐意义</a:t>
              </a:r>
              <a:endPara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6156" name="任意多边形 23"/>
            <p:cNvSpPr/>
            <p:nvPr/>
          </p:nvSpPr>
          <p:spPr>
            <a:xfrm flipH="1">
              <a:off x="7660" y="0"/>
              <a:ext cx="695" cy="935"/>
            </a:xfrm>
            <a:custGeom>
              <a:avLst/>
              <a:gdLst>
                <a:gd name="txL" fmla="*/ 0 w 406047"/>
                <a:gd name="txT" fmla="*/ 0 h 504056"/>
                <a:gd name="txR" fmla="*/ 406047 w 406047"/>
                <a:gd name="txB" fmla="*/ 504056 h 50405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06047" h="504056">
                  <a:moveTo>
                    <a:pt x="406047" y="0"/>
                  </a:moveTo>
                  <a:lnTo>
                    <a:pt x="0" y="0"/>
                  </a:lnTo>
                  <a:lnTo>
                    <a:pt x="137728" y="252028"/>
                  </a:lnTo>
                  <a:lnTo>
                    <a:pt x="0" y="504056"/>
                  </a:lnTo>
                  <a:lnTo>
                    <a:pt x="406047" y="504056"/>
                  </a:lnTo>
                  <a:lnTo>
                    <a:pt x="406047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6149" name="Group 11"/>
          <p:cNvGrpSpPr/>
          <p:nvPr/>
        </p:nvGrpSpPr>
        <p:grpSpPr>
          <a:xfrm>
            <a:off x="2028825" y="4773613"/>
            <a:ext cx="5305425" cy="592137"/>
            <a:chOff x="0" y="0"/>
            <a:chExt cx="8354" cy="934"/>
          </a:xfrm>
        </p:grpSpPr>
        <p:sp>
          <p:nvSpPr>
            <p:cNvPr id="6151" name="五边形 18"/>
            <p:cNvSpPr/>
            <p:nvPr/>
          </p:nvSpPr>
          <p:spPr>
            <a:xfrm flipH="1">
              <a:off x="0" y="0"/>
              <a:ext cx="1293" cy="935"/>
            </a:xfrm>
            <a:prstGeom prst="homePlate">
              <a:avLst>
                <a:gd name="adj" fmla="val 46147"/>
              </a:avLst>
            </a:prstGeom>
            <a:solidFill>
              <a:schemeClr val="accent2"/>
            </a:solidFill>
            <a:ln w="9525">
              <a:noFill/>
            </a:ln>
          </p:spPr>
          <p:txBody>
            <a:bodyPr lIns="90170" tIns="46990" rIns="90170" bIns="46990" anchor="ctr"/>
            <a:p>
              <a:pPr algn="ctr"/>
              <a:r>
                <a:rPr lang="en-US" altLang="zh-CN" sz="2400" dirty="0">
                  <a:solidFill>
                    <a:srgbClr val="FFFFFF"/>
                  </a:solidFill>
                  <a:latin typeface="Impact" panose="020B0806030902050204" pitchFamily="34" charset="0"/>
                </a:rPr>
                <a:t>2</a:t>
              </a:r>
              <a:endParaRPr lang="zh-CN" altLang="en-US" sz="2400" dirty="0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152" name="五边形 22">
              <a:hlinkClick r:id="" tooltip="疫苗接种" action="ppaction://noaction"/>
            </p:cNvPr>
            <p:cNvSpPr/>
            <p:nvPr/>
          </p:nvSpPr>
          <p:spPr>
            <a:xfrm flipH="1">
              <a:off x="1482" y="0"/>
              <a:ext cx="5987" cy="935"/>
            </a:xfrm>
            <a:prstGeom prst="homePlate">
              <a:avLst>
                <a:gd name="adj" fmla="val 0"/>
              </a:avLst>
            </a:prstGeom>
            <a:solidFill>
              <a:schemeClr val="accent2"/>
            </a:solidFill>
            <a:ln w="9525">
              <a:noFill/>
            </a:ln>
          </p:spPr>
          <p:txBody>
            <a:bodyPr lIns="90170" tIns="46990" rIns="90170" bIns="46990" anchor="ctr"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（三）营造良好的进餐环境</a:t>
              </a:r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黑体" panose="02010609060101010101" pitchFamily="49" charset="-122"/>
                </a:rPr>
                <a:t>——</a:t>
              </a:r>
              <a:r>
                <a: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有助于提高食欲</a:t>
              </a:r>
              <a:endPara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6153" name="任意多边形 23"/>
            <p:cNvSpPr/>
            <p:nvPr/>
          </p:nvSpPr>
          <p:spPr>
            <a:xfrm flipH="1">
              <a:off x="7660" y="0"/>
              <a:ext cx="695" cy="935"/>
            </a:xfrm>
            <a:custGeom>
              <a:avLst/>
              <a:gdLst>
                <a:gd name="txL" fmla="*/ 0 w 406047"/>
                <a:gd name="txT" fmla="*/ 0 h 504056"/>
                <a:gd name="txR" fmla="*/ 406047 w 406047"/>
                <a:gd name="txB" fmla="*/ 504056 h 50405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06047" h="504056">
                  <a:moveTo>
                    <a:pt x="406047" y="0"/>
                  </a:moveTo>
                  <a:lnTo>
                    <a:pt x="0" y="0"/>
                  </a:lnTo>
                  <a:lnTo>
                    <a:pt x="137728" y="252028"/>
                  </a:lnTo>
                  <a:lnTo>
                    <a:pt x="0" y="504056"/>
                  </a:lnTo>
                  <a:lnTo>
                    <a:pt x="406047" y="504056"/>
                  </a:lnTo>
                  <a:lnTo>
                    <a:pt x="406047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6150" name="标题 14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5487" t="-3117" b="-3117"/>
          <a:stretch>
            <a:fillRect/>
          </a:stretch>
        </p:blipFill>
        <p:spPr>
          <a:xfrm>
            <a:off x="8410575" y="6179820"/>
            <a:ext cx="588010" cy="60071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r>
              <a:rPr lang="zh-CN" altLang="en-US" dirty="0"/>
              <a:t>注意事项：</a:t>
            </a:r>
            <a:endParaRPr lang="zh-CN" altLang="en-US" dirty="0"/>
          </a:p>
        </p:txBody>
      </p:sp>
      <p:sp>
        <p:nvSpPr>
          <p:cNvPr id="33795" name="Text Box 3"/>
          <p:cNvSpPr txBox="1"/>
          <p:nvPr/>
        </p:nvSpPr>
        <p:spPr>
          <a:xfrm>
            <a:off x="1042988" y="1412875"/>
            <a:ext cx="7518400" cy="519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266700">
              <a:lnSpc>
                <a:spcPct val="150000"/>
              </a:lnSpc>
            </a:pPr>
            <a:r>
              <a:rPr lang="en-US" altLang="zh-CN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、自取食物</a:t>
            </a:r>
            <a:endParaRPr lang="en-US" altLang="zh-CN" sz="17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</a:pPr>
            <a:r>
              <a:rPr lang="en-US" altLang="zh-CN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1</a:t>
            </a: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）排队添加饭菜不扎堆，盛饭避免挑挑拣拣</a:t>
            </a:r>
            <a:endParaRPr lang="en-US" altLang="zh-CN" sz="17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</a:pPr>
            <a:r>
              <a:rPr lang="en-US" altLang="zh-CN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2</a:t>
            </a: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）用公勺盛饭菜</a:t>
            </a:r>
            <a:endParaRPr lang="en-US" altLang="zh-CN" sz="17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</a:pPr>
            <a:r>
              <a:rPr lang="en-US" altLang="zh-CN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、指导婴幼儿使用勺子</a:t>
            </a:r>
            <a:endParaRPr lang="en-US" altLang="zh-CN" sz="17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</a:pPr>
            <a:r>
              <a:rPr lang="en-US" altLang="zh-CN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1</a:t>
            </a: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）以鼓励表扬为主，初学用勺子吃饭不要过分强调抓握姿势。</a:t>
            </a:r>
            <a:endParaRPr lang="en-US" altLang="zh-CN" sz="17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</a:pPr>
            <a:r>
              <a:rPr lang="en-US" altLang="zh-CN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2</a:t>
            </a: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）初学进餐，会弄脏衣服和周围的环境，宽容、耐心，不要批评。</a:t>
            </a:r>
            <a:endParaRPr lang="en-US" altLang="zh-CN" sz="17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</a:pPr>
            <a:r>
              <a:rPr lang="en-US" altLang="zh-CN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3</a:t>
            </a: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）不限制使用左右手。</a:t>
            </a:r>
            <a:endParaRPr lang="en-US" altLang="zh-CN" sz="17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</a:pPr>
            <a:r>
              <a:rPr lang="en-US" altLang="zh-CN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4</a:t>
            </a: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）进餐中婴幼儿会用手抓饭菜，不应限制，否则会影响孩子食欲。</a:t>
            </a:r>
            <a:endParaRPr lang="en-US" altLang="zh-CN" sz="17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</a:pPr>
            <a:r>
              <a:rPr lang="en-US" altLang="zh-CN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3</a:t>
            </a: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、指导婴幼儿使用筷子</a:t>
            </a:r>
            <a:endParaRPr lang="en-US" altLang="zh-CN" sz="17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</a:pPr>
            <a:r>
              <a:rPr lang="en-US" altLang="zh-CN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1</a:t>
            </a: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）以鼓励表扬为主。</a:t>
            </a:r>
            <a:endParaRPr lang="en-US" altLang="zh-CN" sz="17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</a:pPr>
            <a:r>
              <a:rPr lang="en-US" altLang="zh-CN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2</a:t>
            </a: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）应允许幼儿有不规范动作</a:t>
            </a:r>
            <a:endParaRPr lang="en-US" altLang="zh-CN" sz="17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</a:pPr>
            <a:r>
              <a:rPr lang="en-US" altLang="zh-CN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3</a:t>
            </a:r>
            <a:r>
              <a:rPr lang="zh-CN" altLang="en-US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）在游戏活动中加强使用筷子的训练。</a:t>
            </a:r>
            <a:endParaRPr lang="en-US" altLang="zh-CN" sz="17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</a:pPr>
            <a:r>
              <a:rPr lang="en-US" altLang="zh-CN" sz="17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</a:t>
            </a:r>
            <a:endParaRPr lang="zh-CN" altLang="en-US" sz="1700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5487" t="-3117" b="-3117"/>
          <a:stretch>
            <a:fillRect/>
          </a:stretch>
        </p:blipFill>
        <p:spPr>
          <a:xfrm>
            <a:off x="8410575" y="6179820"/>
            <a:ext cx="588010" cy="60071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Text Box 2"/>
          <p:cNvSpPr txBox="1"/>
          <p:nvPr/>
        </p:nvSpPr>
        <p:spPr>
          <a:xfrm>
            <a:off x="1182688" y="1292225"/>
            <a:ext cx="6891337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800" b="1" dirty="0">
                <a:latin typeface="微软雅黑" panose="020B0503020204020204" pitchFamily="34" charset="-122"/>
              </a:rPr>
              <a:t>实操一  活动案例</a:t>
            </a:r>
            <a:endParaRPr lang="zh-CN" altLang="en-US" sz="2800" b="1" dirty="0">
              <a:latin typeface="微软雅黑" panose="020B0503020204020204" pitchFamily="34" charset="-122"/>
            </a:endParaRPr>
          </a:p>
        </p:txBody>
      </p:sp>
      <p:sp>
        <p:nvSpPr>
          <p:cNvPr id="34819" name="Text Box 3"/>
          <p:cNvSpPr txBox="1"/>
          <p:nvPr/>
        </p:nvSpPr>
        <p:spPr>
          <a:xfrm>
            <a:off x="866775" y="2054225"/>
            <a:ext cx="7410450" cy="3794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（一）工作目标</a:t>
            </a:r>
            <a:endParaRPr lang="zh-CN" altLang="en-US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</a:t>
            </a:r>
            <a:r>
              <a:rPr lang="zh-CN" altLang="en-US" b="1" dirty="0">
                <a:latin typeface="Arial" panose="020B0604020202020204" pitchFamily="34" charset="0"/>
              </a:rPr>
              <a:t>1．了解不同食物的营养价值，知道均衡饮食对身体的好处。</a:t>
            </a:r>
            <a:endParaRPr lang="zh-CN" altLang="en-US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Arial" panose="020B0604020202020204" pitchFamily="34" charset="0"/>
              </a:rPr>
              <a:t>        2．能够根据食物的特点运用适宜的方式介绍饭菜的营养。</a:t>
            </a:r>
            <a:endParaRPr lang="zh-CN" altLang="en-US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（二）工作准备</a:t>
            </a:r>
            <a:endParaRPr lang="zh-CN" altLang="en-US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      1．知识准备：丰富学生有关食物营养的相关知识。</a:t>
            </a:r>
            <a:endParaRPr lang="zh-CN" alt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      2．蔬菜、水果、面食的实物或模型若干，盛食物的盘子、碗若干。</a:t>
            </a:r>
            <a:endParaRPr lang="zh-CN" alt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      3．与教具相对应的谜语若干。</a:t>
            </a:r>
            <a:endParaRPr lang="zh-CN" alt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（三）活动评估</a:t>
            </a:r>
            <a:endParaRPr lang="zh-CN" altLang="en-US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    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学生会用适宜的方式介绍食物的营养，知道均衡进食的重要性。</a:t>
            </a:r>
            <a:endParaRPr lang="zh-CN" alt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4820" name="标题 3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5487" t="-3117" b="-3117"/>
          <a:stretch>
            <a:fillRect/>
          </a:stretch>
        </p:blipFill>
        <p:spPr>
          <a:xfrm>
            <a:off x="8410575" y="6179820"/>
            <a:ext cx="588010" cy="60071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Text Box 2"/>
          <p:cNvSpPr txBox="1"/>
          <p:nvPr/>
        </p:nvSpPr>
        <p:spPr>
          <a:xfrm>
            <a:off x="1182688" y="1292225"/>
            <a:ext cx="6891337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800" b="1" dirty="0">
                <a:latin typeface="微软雅黑" panose="020B0503020204020204" pitchFamily="34" charset="-122"/>
              </a:rPr>
              <a:t>实操一  活动案例</a:t>
            </a:r>
            <a:endParaRPr lang="zh-CN" altLang="en-US" sz="2800" b="1" dirty="0">
              <a:latin typeface="微软雅黑" panose="020B0503020204020204" pitchFamily="34" charset="-122"/>
            </a:endParaRPr>
          </a:p>
        </p:txBody>
      </p:sp>
      <p:sp>
        <p:nvSpPr>
          <p:cNvPr id="35843" name="Text Box 3"/>
          <p:cNvSpPr txBox="1"/>
          <p:nvPr/>
        </p:nvSpPr>
        <p:spPr>
          <a:xfrm>
            <a:off x="866775" y="2054225"/>
            <a:ext cx="7410450" cy="3794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（四）活动过程及指导建议</a:t>
            </a:r>
            <a:endParaRPr lang="zh-CN" altLang="en-US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1．猜一猜</a:t>
            </a:r>
            <a:endParaRPr lang="zh-CN" alt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   引导语：今天我们班来了许多小客人，你们想知道它们是谁吗？小客人说了，要先让你们猜一猜，猜对了它们才出来。组织幼儿进行猜谜，一一出示教具。</a:t>
            </a:r>
            <a:endParaRPr lang="zh-CN" alt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   2．说一说</a:t>
            </a:r>
            <a:endParaRPr lang="zh-CN" alt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   组织学生说一说食用这些食物对身体有什么好处。</a:t>
            </a:r>
            <a:endParaRPr lang="zh-CN" alt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   3．练一练</a:t>
            </a:r>
            <a:endParaRPr lang="zh-CN" alt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   请学生扮演小小营养师，将各种食物合理搭配并进行介绍。</a:t>
            </a:r>
            <a:endParaRPr lang="zh-CN" alt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844" name="标题 3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5487" t="-3117" b="-3117"/>
          <a:stretch>
            <a:fillRect/>
          </a:stretch>
        </p:blipFill>
        <p:spPr>
          <a:xfrm>
            <a:off x="8410575" y="6179820"/>
            <a:ext cx="588010" cy="60071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Text Box 2"/>
          <p:cNvSpPr txBox="1"/>
          <p:nvPr/>
        </p:nvSpPr>
        <p:spPr>
          <a:xfrm>
            <a:off x="1182688" y="1292225"/>
            <a:ext cx="6891337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800" b="1" dirty="0">
                <a:latin typeface="微软雅黑" panose="020B0503020204020204" pitchFamily="34" charset="-122"/>
              </a:rPr>
              <a:t>实操二  模拟婴幼儿独立进餐</a:t>
            </a:r>
            <a:endParaRPr lang="zh-CN" altLang="en-US" sz="2800" b="1" dirty="0">
              <a:latin typeface="微软雅黑" panose="020B0503020204020204" pitchFamily="34" charset="-122"/>
            </a:endParaRPr>
          </a:p>
        </p:txBody>
      </p:sp>
      <p:sp>
        <p:nvSpPr>
          <p:cNvPr id="36867" name="Text Box 3"/>
          <p:cNvSpPr txBox="1"/>
          <p:nvPr/>
        </p:nvSpPr>
        <p:spPr>
          <a:xfrm>
            <a:off x="866775" y="2054225"/>
            <a:ext cx="7410450" cy="3382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（一）工作准备</a:t>
            </a:r>
            <a:endParaRPr lang="zh-CN" altLang="en-US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   1．保育员穿好隔离衣，戴好隔离帽（把头发塞到帽子里）。</a:t>
            </a:r>
            <a:endParaRPr lang="zh-CN" alt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   2．保育员将手洗干净。</a:t>
            </a:r>
            <a:endParaRPr lang="zh-CN" alt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   3．保育员将饭菜、餐具放在固定位置。</a:t>
            </a:r>
            <a:endParaRPr lang="zh-CN" alt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   4．保育员组织婴幼儿洗手。</a:t>
            </a:r>
            <a:endParaRPr lang="zh-CN" alt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zh-CN" alt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6868" name="标题 3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5487" t="-3117" b="-3117"/>
          <a:stretch>
            <a:fillRect/>
          </a:stretch>
        </p:blipFill>
        <p:spPr>
          <a:xfrm>
            <a:off x="8410575" y="6179820"/>
            <a:ext cx="588010" cy="60071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Text Box 2"/>
          <p:cNvSpPr txBox="1"/>
          <p:nvPr/>
        </p:nvSpPr>
        <p:spPr>
          <a:xfrm>
            <a:off x="866775" y="2054225"/>
            <a:ext cx="7578725" cy="3927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40000"/>
              </a:lnSpc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（二）工作程序</a:t>
            </a:r>
            <a:endParaRPr lang="zh-CN" altLang="en-US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1．自拿餐具</a:t>
            </a:r>
            <a:endParaRPr lang="zh-CN" altLang="en-US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以小组为单位，排队到指定位置拿餐具，将勺子放在碗中，双手拿碗。</a:t>
            </a:r>
            <a:endParaRPr lang="zh-CN" altLang="en-US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2．自取食物</a:t>
            </a:r>
            <a:endParaRPr lang="zh-CN" altLang="en-US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幼儿按顺序拿取食物，一次不可拿取太多，吃完再拿，以免造成浪费。</a:t>
            </a:r>
            <a:endParaRPr lang="zh-CN" altLang="en-US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3．独自用餐</a:t>
            </a:r>
            <a:endParaRPr lang="zh-CN" altLang="en-US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进餐时，坐端正，左手扶碗，右手拿汤匙或筷子，双手配合协调一致。</a:t>
            </a:r>
            <a:endParaRPr lang="zh-CN" altLang="en-US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4．饭后自我清洁</a:t>
            </a:r>
            <a:endParaRPr lang="zh-CN" altLang="en-US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用餐巾纸将嘴和手擦拭干净，然后把碗筷送到指定位置，用抹布或卫生纸将桌面擦干净，最后搬着座椅回到自己的位置。</a:t>
            </a:r>
            <a:endParaRPr lang="zh-CN" altLang="en-US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891" name="Text Box 3"/>
          <p:cNvSpPr txBox="1"/>
          <p:nvPr/>
        </p:nvSpPr>
        <p:spPr>
          <a:xfrm>
            <a:off x="1182688" y="1292225"/>
            <a:ext cx="6891337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800" b="1" dirty="0">
                <a:latin typeface="微软雅黑" panose="020B0503020204020204" pitchFamily="34" charset="-122"/>
              </a:rPr>
              <a:t>实操二  模拟婴幼儿独立进餐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892" name="标题 3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5487" t="-3117" b="-3117"/>
          <a:stretch>
            <a:fillRect/>
          </a:stretch>
        </p:blipFill>
        <p:spPr>
          <a:xfrm>
            <a:off x="8410575" y="6179820"/>
            <a:ext cx="588010" cy="60071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4" name="Picture 2" descr="06101000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7238" y="4376738"/>
            <a:ext cx="1377950" cy="1814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Text Box 3"/>
          <p:cNvSpPr txBox="1"/>
          <p:nvPr/>
        </p:nvSpPr>
        <p:spPr>
          <a:xfrm>
            <a:off x="1182688" y="1781175"/>
            <a:ext cx="6891337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800" b="1" dirty="0">
                <a:latin typeface="微软雅黑" panose="020B0503020204020204" pitchFamily="34" charset="-122"/>
              </a:rPr>
              <a:t>小结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16" name="Text Box 4"/>
          <p:cNvSpPr txBox="1"/>
          <p:nvPr/>
        </p:nvSpPr>
        <p:spPr>
          <a:xfrm>
            <a:off x="900113" y="2582863"/>
            <a:ext cx="7346950" cy="17383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在任务的学习中，重点学习了常见食物的营养成分及对婴幼儿身体的好处，婴幼儿独立进餐的意义，营造良好进餐环境的意义。通过学习本任务内容，使学生能够使用恰当的方式介绍饭菜，指导中、大班幼儿独立进餐，能为婴幼儿营造良好的进餐环境。</a:t>
            </a:r>
            <a:endParaRPr lang="zh-CN" altLang="en-US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917" name="标题 4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5487" t="-3117" b="-3117"/>
          <a:stretch>
            <a:fillRect/>
          </a:stretch>
        </p:blipFill>
        <p:spPr>
          <a:xfrm>
            <a:off x="8410575" y="6179820"/>
            <a:ext cx="588010" cy="60071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8" name="Picture 2" descr="234740-12121621091788"/>
          <p:cNvPicPr>
            <a:picLocks noChangeAspect="1"/>
          </p:cNvPicPr>
          <p:nvPr/>
        </p:nvPicPr>
        <p:blipFill>
          <a:blip r:embed="rId1"/>
          <a:srcRect l="7054" t="2251" r="6699" b="5156"/>
          <a:stretch>
            <a:fillRect/>
          </a:stretch>
        </p:blipFill>
        <p:spPr>
          <a:xfrm rot="1200000">
            <a:off x="5734050" y="804863"/>
            <a:ext cx="2925763" cy="3268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9" name="Text Box 3"/>
          <p:cNvSpPr txBox="1"/>
          <p:nvPr/>
        </p:nvSpPr>
        <p:spPr>
          <a:xfrm>
            <a:off x="1182688" y="1781175"/>
            <a:ext cx="6891337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您记住了吗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9940" name="Text Box 4"/>
          <p:cNvSpPr txBox="1"/>
          <p:nvPr/>
        </p:nvSpPr>
        <p:spPr>
          <a:xfrm>
            <a:off x="1054100" y="2582863"/>
            <a:ext cx="5610225" cy="1325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zh-CN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．简述婴幼儿独立进餐的意义。</a:t>
            </a:r>
            <a:endParaRPr lang="zh-CN" altLang="en-US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zh-CN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．怎样为婴幼儿创设良好的进餐环境？</a:t>
            </a:r>
            <a:endParaRPr lang="zh-CN" altLang="en-US" b="1" dirty="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9941" name="标题 4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5487" t="-3117" b="-3117"/>
          <a:stretch>
            <a:fillRect/>
          </a:stretch>
        </p:blipFill>
        <p:spPr>
          <a:xfrm>
            <a:off x="8410575" y="6179820"/>
            <a:ext cx="588010" cy="60071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标题 3"/>
          <p:cNvSpPr>
            <a:spLocks noGrp="1"/>
          </p:cNvSpPr>
          <p:nvPr>
            <p:ph type="title"/>
          </p:nvPr>
        </p:nvSpPr>
        <p:spPr>
          <a:xfrm>
            <a:off x="2031683" y="3015298"/>
            <a:ext cx="5340350" cy="827087"/>
          </a:xfrm>
          <a:ln/>
        </p:spPr>
        <p:txBody>
          <a:bodyPr vert="horz" wrap="square" lIns="91440" tIns="45720" rIns="91440" bIns="45720" anchor="b"/>
          <a:p>
            <a:pPr defTabSz="685800"/>
            <a:r>
              <a:rPr lang="zh-CN" altLang="en-US" kern="1200" dirty="0">
                <a:latin typeface="+mj-ea"/>
                <a:ea typeface="微软雅黑" panose="020B0503020204020204" pitchFamily="34" charset="-122"/>
                <a:cs typeface="+mj-cs"/>
              </a:rPr>
              <a:t>谢 谢</a:t>
            </a:r>
            <a:endParaRPr lang="zh-CN" altLang="en-US" kern="1200" dirty="0">
              <a:latin typeface="+mj-ea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0964" name="TextBox 3"/>
          <p:cNvSpPr txBox="1"/>
          <p:nvPr/>
        </p:nvSpPr>
        <p:spPr>
          <a:xfrm>
            <a:off x="5076825" y="4005263"/>
            <a:ext cx="800100" cy="381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程晓嵘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5487" t="-3117" b="-3117"/>
          <a:stretch>
            <a:fillRect/>
          </a:stretch>
        </p:blipFill>
        <p:spPr>
          <a:xfrm>
            <a:off x="8410575" y="6179820"/>
            <a:ext cx="588010" cy="6007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170" name="Group 2"/>
          <p:cNvGrpSpPr/>
          <p:nvPr/>
        </p:nvGrpSpPr>
        <p:grpSpPr>
          <a:xfrm>
            <a:off x="2005013" y="2520950"/>
            <a:ext cx="5303837" cy="593725"/>
            <a:chOff x="0" y="0"/>
            <a:chExt cx="8354" cy="934"/>
          </a:xfrm>
        </p:grpSpPr>
        <p:sp>
          <p:nvSpPr>
            <p:cNvPr id="7185" name="五边形 3"/>
            <p:cNvSpPr/>
            <p:nvPr/>
          </p:nvSpPr>
          <p:spPr>
            <a:xfrm flipH="1">
              <a:off x="0" y="0"/>
              <a:ext cx="1293" cy="935"/>
            </a:xfrm>
            <a:prstGeom prst="homePlate">
              <a:avLst>
                <a:gd name="adj" fmla="val 46147"/>
              </a:avLst>
            </a:prstGeom>
            <a:solidFill>
              <a:schemeClr val="accent2"/>
            </a:solidFill>
            <a:ln w="9525">
              <a:noFill/>
            </a:ln>
          </p:spPr>
          <p:txBody>
            <a:bodyPr lIns="90170" tIns="46990" rIns="90170" bIns="46990" anchor="ctr"/>
            <a:p>
              <a:pPr algn="ctr"/>
              <a:r>
                <a:rPr lang="en-US" altLang="zh-CN" sz="2400" dirty="0">
                  <a:solidFill>
                    <a:srgbClr val="FFFFFF"/>
                  </a:solidFill>
                  <a:latin typeface="Impact" panose="020B0806030902050204" pitchFamily="34" charset="0"/>
                </a:rPr>
                <a:t>1</a:t>
              </a:r>
              <a:endParaRPr lang="zh-CN" altLang="en-US" sz="2400" dirty="0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186" name="五边形 4"/>
            <p:cNvSpPr/>
            <p:nvPr/>
          </p:nvSpPr>
          <p:spPr>
            <a:xfrm flipH="1">
              <a:off x="1482" y="0"/>
              <a:ext cx="5987" cy="935"/>
            </a:xfrm>
            <a:prstGeom prst="homePlate">
              <a:avLst>
                <a:gd name="adj" fmla="val 0"/>
              </a:avLst>
            </a:prstGeom>
            <a:solidFill>
              <a:schemeClr val="accent2"/>
            </a:solidFill>
            <a:ln w="9525">
              <a:noFill/>
            </a:ln>
          </p:spPr>
          <p:txBody>
            <a:bodyPr lIns="90170" tIns="46990" rIns="90170" bIns="46990" anchor="ctr"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常见食物的营养成分</a:t>
              </a:r>
              <a:endPara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7187" name="任意多边形 8"/>
            <p:cNvSpPr/>
            <p:nvPr/>
          </p:nvSpPr>
          <p:spPr>
            <a:xfrm flipH="1">
              <a:off x="7660" y="0"/>
              <a:ext cx="695" cy="935"/>
            </a:xfrm>
            <a:custGeom>
              <a:avLst/>
              <a:gdLst>
                <a:gd name="txL" fmla="*/ 0 w 406047"/>
                <a:gd name="txT" fmla="*/ 0 h 504056"/>
                <a:gd name="txR" fmla="*/ 406047 w 406047"/>
                <a:gd name="txB" fmla="*/ 504056 h 50405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06047" h="504056">
                  <a:moveTo>
                    <a:pt x="406047" y="0"/>
                  </a:moveTo>
                  <a:lnTo>
                    <a:pt x="0" y="0"/>
                  </a:lnTo>
                  <a:lnTo>
                    <a:pt x="137728" y="252028"/>
                  </a:lnTo>
                  <a:lnTo>
                    <a:pt x="0" y="504056"/>
                  </a:lnTo>
                  <a:lnTo>
                    <a:pt x="406047" y="504056"/>
                  </a:lnTo>
                  <a:lnTo>
                    <a:pt x="406047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71" name="Group 6"/>
          <p:cNvGrpSpPr/>
          <p:nvPr/>
        </p:nvGrpSpPr>
        <p:grpSpPr>
          <a:xfrm>
            <a:off x="2005013" y="3452813"/>
            <a:ext cx="5303837" cy="593725"/>
            <a:chOff x="0" y="0"/>
            <a:chExt cx="8354" cy="934"/>
          </a:xfrm>
        </p:grpSpPr>
        <p:sp>
          <p:nvSpPr>
            <p:cNvPr id="7182" name="五边形 18"/>
            <p:cNvSpPr/>
            <p:nvPr/>
          </p:nvSpPr>
          <p:spPr>
            <a:xfrm flipH="1">
              <a:off x="0" y="0"/>
              <a:ext cx="1293" cy="935"/>
            </a:xfrm>
            <a:prstGeom prst="homePlate">
              <a:avLst>
                <a:gd name="adj" fmla="val 46147"/>
              </a:avLst>
            </a:prstGeom>
            <a:solidFill>
              <a:schemeClr val="accent2"/>
            </a:solidFill>
            <a:ln w="9525">
              <a:noFill/>
            </a:ln>
          </p:spPr>
          <p:txBody>
            <a:bodyPr lIns="90170" tIns="46990" rIns="90170" bIns="46990" anchor="ctr"/>
            <a:p>
              <a:pPr algn="ctr"/>
              <a:r>
                <a:rPr lang="en-US" altLang="zh-CN" sz="2400" dirty="0">
                  <a:solidFill>
                    <a:srgbClr val="FFFFFF"/>
                  </a:solidFill>
                  <a:latin typeface="Impact" panose="020B0806030902050204" pitchFamily="34" charset="0"/>
                </a:rPr>
                <a:t>2</a:t>
              </a:r>
              <a:endParaRPr lang="zh-CN" altLang="en-US" sz="2400" dirty="0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183" name="五边形 22"/>
            <p:cNvSpPr/>
            <p:nvPr/>
          </p:nvSpPr>
          <p:spPr>
            <a:xfrm flipH="1">
              <a:off x="1482" y="0"/>
              <a:ext cx="5987" cy="935"/>
            </a:xfrm>
            <a:prstGeom prst="homePlate">
              <a:avLst>
                <a:gd name="adj" fmla="val 0"/>
              </a:avLst>
            </a:prstGeom>
            <a:solidFill>
              <a:schemeClr val="accent2"/>
            </a:solidFill>
            <a:ln w="9525">
              <a:noFill/>
            </a:ln>
          </p:spPr>
          <p:txBody>
            <a:bodyPr lIns="90170" tIns="46990" rIns="90170" bIns="46990" anchor="ctr"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常见食物的营养价值及对婴幼儿身体的好处</a:t>
              </a:r>
              <a:endPara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7184" name="任意多边形 23"/>
            <p:cNvSpPr/>
            <p:nvPr/>
          </p:nvSpPr>
          <p:spPr>
            <a:xfrm flipH="1">
              <a:off x="7660" y="0"/>
              <a:ext cx="695" cy="935"/>
            </a:xfrm>
            <a:custGeom>
              <a:avLst/>
              <a:gdLst>
                <a:gd name="txL" fmla="*/ 0 w 406047"/>
                <a:gd name="txT" fmla="*/ 0 h 504056"/>
                <a:gd name="txR" fmla="*/ 406047 w 406047"/>
                <a:gd name="txB" fmla="*/ 504056 h 50405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06047" h="504056">
                  <a:moveTo>
                    <a:pt x="406047" y="0"/>
                  </a:moveTo>
                  <a:lnTo>
                    <a:pt x="0" y="0"/>
                  </a:lnTo>
                  <a:lnTo>
                    <a:pt x="137728" y="252028"/>
                  </a:lnTo>
                  <a:lnTo>
                    <a:pt x="0" y="504056"/>
                  </a:lnTo>
                  <a:lnTo>
                    <a:pt x="406047" y="504056"/>
                  </a:lnTo>
                  <a:lnTo>
                    <a:pt x="406047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7172" name="Text Box 10"/>
          <p:cNvSpPr txBox="1"/>
          <p:nvPr/>
        </p:nvSpPr>
        <p:spPr>
          <a:xfrm>
            <a:off x="582613" y="1555750"/>
            <a:ext cx="837406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（一）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向婴幼儿介绍饭菜的主要营养成分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7173" name="Group 11"/>
          <p:cNvGrpSpPr/>
          <p:nvPr/>
        </p:nvGrpSpPr>
        <p:grpSpPr>
          <a:xfrm>
            <a:off x="2006600" y="4362450"/>
            <a:ext cx="5303838" cy="593725"/>
            <a:chOff x="0" y="0"/>
            <a:chExt cx="8354" cy="934"/>
          </a:xfrm>
        </p:grpSpPr>
        <p:sp>
          <p:nvSpPr>
            <p:cNvPr id="7179" name="五边形 18"/>
            <p:cNvSpPr/>
            <p:nvPr/>
          </p:nvSpPr>
          <p:spPr>
            <a:xfrm flipH="1">
              <a:off x="0" y="0"/>
              <a:ext cx="1293" cy="935"/>
            </a:xfrm>
            <a:prstGeom prst="homePlate">
              <a:avLst>
                <a:gd name="adj" fmla="val 46147"/>
              </a:avLst>
            </a:prstGeom>
            <a:solidFill>
              <a:schemeClr val="accent2"/>
            </a:solidFill>
            <a:ln w="9525">
              <a:noFill/>
            </a:ln>
          </p:spPr>
          <p:txBody>
            <a:bodyPr lIns="90170" tIns="46990" rIns="90170" bIns="46990" anchor="ctr"/>
            <a:p>
              <a:pPr algn="ctr"/>
              <a:r>
                <a:rPr lang="en-US" altLang="zh-CN" sz="2400" dirty="0">
                  <a:solidFill>
                    <a:srgbClr val="FFFFFF"/>
                  </a:solidFill>
                  <a:latin typeface="Impact" panose="020B0806030902050204" pitchFamily="34" charset="0"/>
                </a:rPr>
                <a:t>2</a:t>
              </a:r>
              <a:endParaRPr lang="zh-CN" altLang="en-US" sz="2400" dirty="0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180" name="五边形 22"/>
            <p:cNvSpPr/>
            <p:nvPr/>
          </p:nvSpPr>
          <p:spPr>
            <a:xfrm flipH="1">
              <a:off x="1482" y="0"/>
              <a:ext cx="5987" cy="935"/>
            </a:xfrm>
            <a:prstGeom prst="homePlate">
              <a:avLst>
                <a:gd name="adj" fmla="val 0"/>
              </a:avLst>
            </a:prstGeom>
            <a:solidFill>
              <a:schemeClr val="accent2"/>
            </a:solidFill>
            <a:ln w="9525">
              <a:noFill/>
            </a:ln>
          </p:spPr>
          <p:txBody>
            <a:bodyPr lIns="90170" tIns="46990" rIns="90170" bIns="46990" anchor="ctr"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选择介绍饭菜营养成分的方式</a:t>
              </a:r>
              <a:endPara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7181" name="任意多边形 23"/>
            <p:cNvSpPr/>
            <p:nvPr/>
          </p:nvSpPr>
          <p:spPr>
            <a:xfrm flipH="1">
              <a:off x="7660" y="0"/>
              <a:ext cx="695" cy="935"/>
            </a:xfrm>
            <a:custGeom>
              <a:avLst/>
              <a:gdLst>
                <a:gd name="txL" fmla="*/ 0 w 406047"/>
                <a:gd name="txT" fmla="*/ 0 h 504056"/>
                <a:gd name="txR" fmla="*/ 406047 w 406047"/>
                <a:gd name="txB" fmla="*/ 504056 h 50405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06047" h="504056">
                  <a:moveTo>
                    <a:pt x="406047" y="0"/>
                  </a:moveTo>
                  <a:lnTo>
                    <a:pt x="0" y="0"/>
                  </a:lnTo>
                  <a:lnTo>
                    <a:pt x="137728" y="252028"/>
                  </a:lnTo>
                  <a:lnTo>
                    <a:pt x="0" y="504056"/>
                  </a:lnTo>
                  <a:lnTo>
                    <a:pt x="406047" y="504056"/>
                  </a:lnTo>
                  <a:lnTo>
                    <a:pt x="406047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7174" name="Group 15"/>
          <p:cNvGrpSpPr/>
          <p:nvPr/>
        </p:nvGrpSpPr>
        <p:grpSpPr>
          <a:xfrm>
            <a:off x="1993900" y="5272088"/>
            <a:ext cx="5303838" cy="593725"/>
            <a:chOff x="0" y="0"/>
            <a:chExt cx="8354" cy="934"/>
          </a:xfrm>
        </p:grpSpPr>
        <p:sp>
          <p:nvSpPr>
            <p:cNvPr id="7176" name="五边形 18"/>
            <p:cNvSpPr/>
            <p:nvPr/>
          </p:nvSpPr>
          <p:spPr>
            <a:xfrm flipH="1">
              <a:off x="0" y="0"/>
              <a:ext cx="1293" cy="935"/>
            </a:xfrm>
            <a:prstGeom prst="homePlate">
              <a:avLst>
                <a:gd name="adj" fmla="val 46147"/>
              </a:avLst>
            </a:prstGeom>
            <a:solidFill>
              <a:schemeClr val="accent2"/>
            </a:solidFill>
            <a:ln w="9525">
              <a:noFill/>
            </a:ln>
          </p:spPr>
          <p:txBody>
            <a:bodyPr lIns="90170" tIns="46990" rIns="90170" bIns="46990" anchor="ctr"/>
            <a:p>
              <a:pPr algn="ctr"/>
              <a:r>
                <a:rPr lang="en-US" altLang="zh-CN" sz="2400" dirty="0">
                  <a:solidFill>
                    <a:srgbClr val="FFFFFF"/>
                  </a:solidFill>
                  <a:latin typeface="Impact" panose="020B0806030902050204" pitchFamily="34" charset="0"/>
                </a:rPr>
                <a:t>2</a:t>
              </a:r>
              <a:endParaRPr lang="zh-CN" altLang="en-US" sz="2400" dirty="0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177" name="五边形 22"/>
            <p:cNvSpPr/>
            <p:nvPr/>
          </p:nvSpPr>
          <p:spPr>
            <a:xfrm flipH="1">
              <a:off x="1482" y="0"/>
              <a:ext cx="5987" cy="935"/>
            </a:xfrm>
            <a:prstGeom prst="homePlate">
              <a:avLst>
                <a:gd name="adj" fmla="val 0"/>
              </a:avLst>
            </a:prstGeom>
            <a:solidFill>
              <a:schemeClr val="accent2"/>
            </a:solidFill>
            <a:ln w="9525">
              <a:noFill/>
            </a:ln>
          </p:spPr>
          <p:txBody>
            <a:bodyPr lIns="90170" tIns="46990" rIns="90170" bIns="46990" anchor="ctr"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注意事项</a:t>
              </a:r>
              <a:endPara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7178" name="任意多边形 23"/>
            <p:cNvSpPr/>
            <p:nvPr/>
          </p:nvSpPr>
          <p:spPr>
            <a:xfrm flipH="1">
              <a:off x="7660" y="0"/>
              <a:ext cx="695" cy="935"/>
            </a:xfrm>
            <a:custGeom>
              <a:avLst/>
              <a:gdLst>
                <a:gd name="txL" fmla="*/ 0 w 406047"/>
                <a:gd name="txT" fmla="*/ 0 h 504056"/>
                <a:gd name="txR" fmla="*/ 406047 w 406047"/>
                <a:gd name="txB" fmla="*/ 504056 h 50405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06047" h="504056">
                  <a:moveTo>
                    <a:pt x="406047" y="0"/>
                  </a:moveTo>
                  <a:lnTo>
                    <a:pt x="0" y="0"/>
                  </a:lnTo>
                  <a:lnTo>
                    <a:pt x="137728" y="252028"/>
                  </a:lnTo>
                  <a:lnTo>
                    <a:pt x="0" y="504056"/>
                  </a:lnTo>
                  <a:lnTo>
                    <a:pt x="406047" y="504056"/>
                  </a:lnTo>
                  <a:lnTo>
                    <a:pt x="406047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7175" name="标题 18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5487" t="-3117" b="-3117"/>
          <a:stretch>
            <a:fillRect/>
          </a:stretch>
        </p:blipFill>
        <p:spPr>
          <a:xfrm>
            <a:off x="8410575" y="6179820"/>
            <a:ext cx="588010" cy="60071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标题 66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graphicFrame>
        <p:nvGraphicFramePr>
          <p:cNvPr id="67586" name="Group 2"/>
          <p:cNvGraphicFramePr>
            <a:graphicFrameLocks noGrp="1"/>
          </p:cNvGraphicFramePr>
          <p:nvPr>
            <p:ph type="tbl" idx="1"/>
          </p:nvPr>
        </p:nvGraphicFramePr>
        <p:xfrm>
          <a:off x="1357313" y="2214563"/>
          <a:ext cx="6338888" cy="3571875"/>
        </p:xfrm>
        <a:graphic>
          <a:graphicData uri="http://schemas.openxmlformats.org/drawingml/2006/table">
            <a:tbl>
              <a:tblPr/>
              <a:tblGrid>
                <a:gridCol w="1077913"/>
                <a:gridCol w="2406650"/>
                <a:gridCol w="2854325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类型</a:t>
                      </a:r>
                      <a:endParaRPr kumimoji="0" 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种类</a:t>
                      </a:r>
                      <a:endParaRPr kumimoji="0" 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主要营养成分</a:t>
                      </a:r>
                      <a:endParaRPr kumimoji="0" 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谷类</a:t>
                      </a:r>
                      <a:endParaRPr kumimoji="0" 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米、面、杂粮等</a:t>
                      </a:r>
                      <a:endParaRPr kumimoji="0" 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碳水化合物、蛋白质、纤维素、</a:t>
                      </a:r>
                      <a:endParaRPr kumimoji="0" 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动物性食品</a:t>
                      </a:r>
                      <a:endParaRPr kumimoji="0" 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肉、禽、鱼、奶、蛋类等</a:t>
                      </a:r>
                      <a:endParaRPr kumimoji="0" 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蛋白质、脂肪、无机盐、维生素</a:t>
                      </a:r>
                      <a:endParaRPr kumimoji="0" 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豆类及其制品</a:t>
                      </a:r>
                      <a:endParaRPr kumimoji="0" 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大豆及其干豆类</a:t>
                      </a:r>
                      <a:endParaRPr kumimoji="0" 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蛋白质、脂肪、纤维素、无机盐、</a:t>
                      </a:r>
                      <a:endParaRPr kumimoji="0" 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蔬菜与水果类</a:t>
                      </a:r>
                      <a:endParaRPr kumimoji="0" 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鲜豆、根茎、叶菜、茄果</a:t>
                      </a:r>
                      <a:endParaRPr kumimoji="0" 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纤维素、无机盐、胡萝卜素、维生素</a:t>
                      </a:r>
                      <a:endParaRPr kumimoji="0" 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热能性食品</a:t>
                      </a:r>
                      <a:endParaRPr kumimoji="0" 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植物油、食用粮</a:t>
                      </a:r>
                      <a:endParaRPr kumimoji="0" 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脂肪、碳水化合物</a:t>
                      </a:r>
                      <a:endParaRPr kumimoji="0" 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25" name="Text Box 66"/>
          <p:cNvSpPr txBox="1"/>
          <p:nvPr/>
        </p:nvSpPr>
        <p:spPr>
          <a:xfrm>
            <a:off x="1206500" y="1277938"/>
            <a:ext cx="61912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1、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常见食物的营养成分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5487" t="-3117" b="-3117"/>
          <a:stretch>
            <a:fillRect/>
          </a:stretch>
        </p:blipFill>
        <p:spPr>
          <a:xfrm>
            <a:off x="8410575" y="6179820"/>
            <a:ext cx="588010" cy="60071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ext Box 2"/>
          <p:cNvSpPr txBox="1"/>
          <p:nvPr/>
        </p:nvSpPr>
        <p:spPr>
          <a:xfrm>
            <a:off x="1206500" y="1277938"/>
            <a:ext cx="5803900" cy="944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2、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常见食物的营养价值及对婴幼儿身体的好处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9219" name="Picture 3" descr="2"/>
          <p:cNvPicPr>
            <a:picLocks noChangeAspect="1"/>
          </p:cNvPicPr>
          <p:nvPr/>
        </p:nvPicPr>
        <p:blipFill>
          <a:blip r:embed="rId1"/>
          <a:srcRect t="10875"/>
          <a:stretch>
            <a:fillRect/>
          </a:stretch>
        </p:blipFill>
        <p:spPr>
          <a:xfrm>
            <a:off x="1390650" y="3089275"/>
            <a:ext cx="1851025" cy="1649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4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063" y="2124075"/>
            <a:ext cx="2066925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5" descr="4"/>
          <p:cNvPicPr>
            <a:picLocks noChangeAspect="1"/>
          </p:cNvPicPr>
          <p:nvPr/>
        </p:nvPicPr>
        <p:blipFill>
          <a:blip r:embed="rId3">
            <a:lum bright="12000"/>
          </a:blip>
          <a:stretch>
            <a:fillRect/>
          </a:stretch>
        </p:blipFill>
        <p:spPr>
          <a:xfrm>
            <a:off x="3195638" y="4371975"/>
            <a:ext cx="1998662" cy="14239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pic>
        <p:nvPicPr>
          <p:cNvPr id="9222" name="Picture 6" descr="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0025" y="3232150"/>
            <a:ext cx="2857500" cy="2143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3" name="标题 6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l="5487" t="-3117" b="-3117"/>
          <a:stretch>
            <a:fillRect/>
          </a:stretch>
        </p:blipFill>
        <p:spPr>
          <a:xfrm>
            <a:off x="8410575" y="6179820"/>
            <a:ext cx="588010" cy="60071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 descr="2"/>
          <p:cNvPicPr>
            <a:picLocks noChangeAspect="1"/>
          </p:cNvPicPr>
          <p:nvPr/>
        </p:nvPicPr>
        <p:blipFill>
          <a:blip r:embed="rId1"/>
          <a:srcRect t="3122"/>
          <a:stretch>
            <a:fillRect/>
          </a:stretch>
        </p:blipFill>
        <p:spPr>
          <a:xfrm>
            <a:off x="7286625" y="6350"/>
            <a:ext cx="1851025" cy="1792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3" descr="142-12061QI5491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75" y="2627313"/>
            <a:ext cx="3195638" cy="2940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Text Box 4"/>
          <p:cNvSpPr txBox="1"/>
          <p:nvPr/>
        </p:nvSpPr>
        <p:spPr>
          <a:xfrm>
            <a:off x="4697413" y="2405063"/>
            <a:ext cx="3575050" cy="3159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40000"/>
              </a:lnSpc>
            </a:pPr>
            <a:r>
              <a:rPr lang="zh-CN" altLang="en-US" dirty="0">
                <a:latin typeface="Arial" panose="020B0604020202020204" pitchFamily="34" charset="0"/>
              </a:rPr>
              <a:t>    新鲜的鸡蛋因含有丰富而全面的营养而被人们誉为是“理想的营养库”，蛋白质、脂肪、氨基酸和微量元素是鸡蛋的主要营养成分。</a:t>
            </a:r>
            <a:endParaRPr lang="zh-CN" altLang="en-US" dirty="0"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zh-CN" altLang="en-US" dirty="0">
                <a:latin typeface="Arial" panose="020B0604020202020204" pitchFamily="34" charset="0"/>
              </a:rPr>
              <a:t>        婴幼儿从4个月开始添加辅食，为了预防出现过敏反应，宜先食用蛋黄，3岁以后的幼儿可食用全蛋。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45" name="Text Box 5"/>
          <p:cNvSpPr txBox="1"/>
          <p:nvPr/>
        </p:nvSpPr>
        <p:spPr>
          <a:xfrm>
            <a:off x="1582738" y="1277938"/>
            <a:ext cx="39258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solidFill>
                  <a:srgbClr val="1C1C1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鸡蛋</a:t>
            </a:r>
            <a:endParaRPr lang="zh-CN" altLang="en-US" sz="2800" dirty="0">
              <a:solidFill>
                <a:srgbClr val="1C1C1C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246" name="椭圆 35"/>
          <p:cNvSpPr/>
          <p:nvPr/>
        </p:nvSpPr>
        <p:spPr>
          <a:xfrm>
            <a:off x="842963" y="1098550"/>
            <a:ext cx="725487" cy="723900"/>
          </a:xfrm>
          <a:prstGeom prst="ellipse">
            <a:avLst/>
          </a:prstGeom>
          <a:solidFill>
            <a:srgbClr val="F02237"/>
          </a:solidFill>
          <a:ln w="9525">
            <a:noFill/>
          </a:ln>
        </p:spPr>
        <p:txBody>
          <a:bodyPr lIns="0" tIns="0" rIns="0" bIns="0" anchor="ctr"/>
          <a:p>
            <a:pPr algn="ctr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壹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7" name="标题 6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5487" t="-3117" b="-3117"/>
          <a:stretch>
            <a:fillRect/>
          </a:stretch>
        </p:blipFill>
        <p:spPr>
          <a:xfrm>
            <a:off x="8410575" y="6179820"/>
            <a:ext cx="588010" cy="60071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19950" y="14288"/>
            <a:ext cx="1938338" cy="1808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xt Box 3"/>
          <p:cNvSpPr txBox="1"/>
          <p:nvPr/>
        </p:nvSpPr>
        <p:spPr>
          <a:xfrm>
            <a:off x="4697413" y="2405063"/>
            <a:ext cx="3575050" cy="3543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40000"/>
              </a:lnSpc>
            </a:pPr>
            <a:r>
              <a:rPr lang="zh-CN" altLang="en-US" dirty="0">
                <a:latin typeface="Arial" panose="020B0604020202020204" pitchFamily="34" charset="0"/>
              </a:rPr>
              <a:t>    豆类和豆制品含有丰富的蛋白质，属于优质蛋白，具有很高的营养价值，是有助于人类健康的上佳食品。</a:t>
            </a:r>
            <a:endParaRPr lang="zh-CN" altLang="en-US" dirty="0"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zh-CN" altLang="en-US" dirty="0">
                <a:latin typeface="Arial" panose="020B0604020202020204" pitchFamily="34" charset="0"/>
              </a:rPr>
              <a:t>        经常让婴幼儿食用豆腐，不仅能促进他们的神经、血管和大脑的生长发育，而且能够有效地预防骨质疏松，起到强骨健齿的作用。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68" name="Text Box 4"/>
          <p:cNvSpPr txBox="1"/>
          <p:nvPr/>
        </p:nvSpPr>
        <p:spPr>
          <a:xfrm>
            <a:off x="1582738" y="1277938"/>
            <a:ext cx="39258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solidFill>
                  <a:srgbClr val="1C1C1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豆腐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69" name="椭圆 35"/>
          <p:cNvSpPr/>
          <p:nvPr/>
        </p:nvSpPr>
        <p:spPr>
          <a:xfrm>
            <a:off x="842963" y="1098550"/>
            <a:ext cx="725487" cy="723900"/>
          </a:xfrm>
          <a:prstGeom prst="ellipse">
            <a:avLst/>
          </a:prstGeom>
          <a:solidFill>
            <a:srgbClr val="F02237"/>
          </a:solidFill>
          <a:ln w="9525">
            <a:noFill/>
          </a:ln>
        </p:spPr>
        <p:txBody>
          <a:bodyPr lIns="0" tIns="0" rIns="0" bIns="0" anchor="ctr"/>
          <a:p>
            <a:pPr algn="ctr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贰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70" name="Picture 6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675" y="2698750"/>
            <a:ext cx="3408363" cy="2511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标题 6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5487" t="-3117" b="-3117"/>
          <a:stretch>
            <a:fillRect/>
          </a:stretch>
        </p:blipFill>
        <p:spPr>
          <a:xfrm>
            <a:off x="8410575" y="6179820"/>
            <a:ext cx="588010" cy="60071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1563" y="2620963"/>
            <a:ext cx="3159125" cy="294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3" descr="2"/>
          <p:cNvPicPr>
            <a:picLocks noChangeAspect="1"/>
          </p:cNvPicPr>
          <p:nvPr/>
        </p:nvPicPr>
        <p:blipFill>
          <a:blip r:embed="rId2"/>
          <a:srcRect t="3122"/>
          <a:stretch>
            <a:fillRect/>
          </a:stretch>
        </p:blipFill>
        <p:spPr>
          <a:xfrm>
            <a:off x="7286625" y="6350"/>
            <a:ext cx="1851025" cy="1792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Text Box 4"/>
          <p:cNvSpPr txBox="1"/>
          <p:nvPr/>
        </p:nvSpPr>
        <p:spPr>
          <a:xfrm>
            <a:off x="4697413" y="2544763"/>
            <a:ext cx="3575050" cy="2971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dirty="0">
                <a:latin typeface="Arial" panose="020B0604020202020204" pitchFamily="34" charset="0"/>
              </a:rPr>
              <a:t>       西红柿又名番茄，具有很高的营养价值，富含各种维生素，尤以维生素C最为丰富。婴幼儿经常食用西红柿可以大量补充维生素C，有效预防坏血病，同时还可以起到生津止渴、健胃消食的作用。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293" name="Text Box 5"/>
          <p:cNvSpPr txBox="1"/>
          <p:nvPr/>
        </p:nvSpPr>
        <p:spPr>
          <a:xfrm>
            <a:off x="1582738" y="1277938"/>
            <a:ext cx="39258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latin typeface="Arial" panose="020B0604020202020204" pitchFamily="34" charset="0"/>
              </a:rPr>
              <a:t>番茄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12294" name="椭圆 35"/>
          <p:cNvSpPr/>
          <p:nvPr/>
        </p:nvSpPr>
        <p:spPr>
          <a:xfrm>
            <a:off x="842963" y="1098550"/>
            <a:ext cx="725487" cy="723900"/>
          </a:xfrm>
          <a:prstGeom prst="ellipse">
            <a:avLst/>
          </a:prstGeom>
          <a:solidFill>
            <a:srgbClr val="F02237"/>
          </a:solidFill>
          <a:ln w="9525">
            <a:noFill/>
          </a:ln>
        </p:spPr>
        <p:txBody>
          <a:bodyPr lIns="0" tIns="0" rIns="0" bIns="0" anchor="ctr"/>
          <a:p>
            <a:pPr algn="ctr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叁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295" name="Picture 7" descr="4"/>
          <p:cNvPicPr>
            <a:picLocks noChangeAspect="1"/>
          </p:cNvPicPr>
          <p:nvPr/>
        </p:nvPicPr>
        <p:blipFill>
          <a:blip r:embed="rId3">
            <a:lum bright="12000"/>
          </a:blip>
          <a:stretch>
            <a:fillRect/>
          </a:stretch>
        </p:blipFill>
        <p:spPr>
          <a:xfrm>
            <a:off x="7340600" y="96838"/>
            <a:ext cx="1771650" cy="146843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sp>
        <p:nvSpPr>
          <p:cNvPr id="12296" name="标题 7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5487" t="-3117" b="-3117"/>
          <a:stretch>
            <a:fillRect/>
          </a:stretch>
        </p:blipFill>
        <p:spPr>
          <a:xfrm>
            <a:off x="8410575" y="6179820"/>
            <a:ext cx="588010" cy="60071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A000120140530A99PPBG">
  <a:themeElements>
    <a:clrScheme name="huang">
      <a:dk1>
        <a:srgbClr val="3D3F41"/>
      </a:dk1>
      <a:lt1>
        <a:srgbClr val="FFFFFF"/>
      </a:lt1>
      <a:dk2>
        <a:srgbClr val="3D3F41"/>
      </a:dk2>
      <a:lt2>
        <a:srgbClr val="EEECE1"/>
      </a:lt2>
      <a:accent1>
        <a:srgbClr val="F28711"/>
      </a:accent1>
      <a:accent2>
        <a:srgbClr val="D37051"/>
      </a:accent2>
      <a:accent3>
        <a:srgbClr val="D30E00"/>
      </a:accent3>
      <a:accent4>
        <a:srgbClr val="BAD038"/>
      </a:accent4>
      <a:accent5>
        <a:srgbClr val="B2C1DB"/>
      </a:accent5>
      <a:accent6>
        <a:srgbClr val="E4DD48"/>
      </a:accent6>
      <a:hlink>
        <a:srgbClr val="FFC000"/>
      </a:hlink>
      <a:folHlink>
        <a:srgbClr val="AFB2B4"/>
      </a:folHlink>
    </a:clrScheme>
    <a:fontScheme name="自定义 12">
      <a:majorFont>
        <a:latin typeface="Tempus Sans ITC"/>
        <a:ea typeface="幼圆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A000120150508A14PPBG</Template>
  <TotalTime>0</TotalTime>
  <Words>3946</Words>
  <Application>WPS 演示</Application>
  <PresentationFormat>全屏显示(4:3)</PresentationFormat>
  <Paragraphs>370</Paragraphs>
  <Slides>37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1" baseType="lpstr">
      <vt:lpstr>Arial</vt:lpstr>
      <vt:lpstr>宋体</vt:lpstr>
      <vt:lpstr>Wingdings</vt:lpstr>
      <vt:lpstr>幼圆</vt:lpstr>
      <vt:lpstr>Wingdings 2</vt:lpstr>
      <vt:lpstr>Calibri</vt:lpstr>
      <vt:lpstr>微软雅黑</vt:lpstr>
      <vt:lpstr>楷体</vt:lpstr>
      <vt:lpstr>Impact</vt:lpstr>
      <vt:lpstr>黑体</vt:lpstr>
      <vt:lpstr>Times New Roman</vt:lpstr>
      <vt:lpstr>华康Sc黑体W4-A(P)</vt:lpstr>
      <vt:lpstr>Arial Unicode MS</vt:lpstr>
      <vt:lpstr>A000120140530A99PPBG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18</cp:revision>
  <dcterms:created xsi:type="dcterms:W3CDTF">2020-02-08T04:58:22Z</dcterms:created>
  <dcterms:modified xsi:type="dcterms:W3CDTF">2020-02-08T05:06:34Z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