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</p:sldMasterIdLst>
  <p:notesMasterIdLst>
    <p:notesMasterId r:id="rId5"/>
  </p:notesMasterIdLst>
  <p:sldIdLst>
    <p:sldId id="325" r:id="rId4"/>
    <p:sldId id="326" r:id="rId6"/>
    <p:sldId id="307" r:id="rId7"/>
    <p:sldId id="260" r:id="rId8"/>
    <p:sldId id="276" r:id="rId9"/>
    <p:sldId id="285" r:id="rId10"/>
    <p:sldId id="301" r:id="rId11"/>
    <p:sldId id="303" r:id="rId12"/>
    <p:sldId id="286" r:id="rId13"/>
    <p:sldId id="324" r:id="rId14"/>
    <p:sldId id="308" r:id="rId15"/>
    <p:sldId id="304" r:id="rId16"/>
    <p:sldId id="300" r:id="rId17"/>
    <p:sldId id="287" r:id="rId18"/>
    <p:sldId id="311" r:id="rId19"/>
    <p:sldId id="305" r:id="rId20"/>
    <p:sldId id="288" r:id="rId21"/>
    <p:sldId id="310" r:id="rId22"/>
    <p:sldId id="306" r:id="rId23"/>
    <p:sldId id="278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Objects="1" showGuides="1"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056BC-FB63-4C47-B671-44165AF5CE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A03CA-E387-47C2-AF91-F7CCFE286D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5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4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70.xml"/><Relationship Id="rId10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78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7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5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1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4" Type="http://schemas.openxmlformats.org/officeDocument/2006/relationships/tags" Target="../tags/tag107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0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4" Type="http://schemas.openxmlformats.org/officeDocument/2006/relationships/tags" Target="../tags/tag116.xml"/><Relationship Id="rId13" Type="http://schemas.openxmlformats.org/officeDocument/2006/relationships/tags" Target="../tags/tag115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9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6" Type="http://schemas.openxmlformats.org/officeDocument/2006/relationships/tags" Target="../tags/tag127.xml"/><Relationship Id="rId15" Type="http://schemas.openxmlformats.org/officeDocument/2006/relationships/tags" Target="../tags/tag126.xml"/><Relationship Id="rId14" Type="http://schemas.openxmlformats.org/officeDocument/2006/relationships/tags" Target="../tags/tag125.xml"/><Relationship Id="rId13" Type="http://schemas.openxmlformats.org/officeDocument/2006/relationships/tags" Target="../tags/tag124.xml"/><Relationship Id="rId12" Type="http://schemas.openxmlformats.org/officeDocument/2006/relationships/tags" Target="../tags/tag123.xml"/><Relationship Id="rId11" Type="http://schemas.openxmlformats.org/officeDocument/2006/relationships/tags" Target="../tags/tag122.xml"/><Relationship Id="rId10" Type="http://schemas.openxmlformats.org/officeDocument/2006/relationships/tags" Target="../tags/tag121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30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3" Type="http://schemas.openxmlformats.org/officeDocument/2006/relationships/tags" Target="../tags/tag135.xml"/><Relationship Id="rId12" Type="http://schemas.openxmlformats.org/officeDocument/2006/relationships/tags" Target="../tags/tag134.xml"/><Relationship Id="rId11" Type="http://schemas.openxmlformats.org/officeDocument/2006/relationships/tags" Target="../tags/tag133.xml"/><Relationship Id="rId10" Type="http://schemas.openxmlformats.org/officeDocument/2006/relationships/tags" Target="../tags/tag13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4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8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51.xml"/><Relationship Id="rId8" Type="http://schemas.openxmlformats.org/officeDocument/2006/relationships/tags" Target="../tags/tag150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49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48.xml"/><Relationship Id="rId12" Type="http://schemas.openxmlformats.org/officeDocument/2006/relationships/tags" Target="../tags/tag154.xml"/><Relationship Id="rId11" Type="http://schemas.openxmlformats.org/officeDocument/2006/relationships/tags" Target="../tags/tag153.xml"/><Relationship Id="rId10" Type="http://schemas.openxmlformats.org/officeDocument/2006/relationships/tags" Target="../tags/tag15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58.xml"/><Relationship Id="rId8" Type="http://schemas.openxmlformats.org/officeDocument/2006/relationships/tags" Target="../tags/tag157.xml"/><Relationship Id="rId7" Type="http://schemas.openxmlformats.org/officeDocument/2006/relationships/image" Target="file:///C:\Users\1V994W2\PycharmProjects\PPT_Background_Generation/pic_temp/pic_half_right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156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55.xml"/><Relationship Id="rId12" Type="http://schemas.openxmlformats.org/officeDocument/2006/relationships/tags" Target="../tags/tag161.xml"/><Relationship Id="rId11" Type="http://schemas.openxmlformats.org/officeDocument/2006/relationships/tags" Target="../tags/tag160.xml"/><Relationship Id="rId10" Type="http://schemas.openxmlformats.org/officeDocument/2006/relationships/tags" Target="../tags/tag15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63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62.xml"/><Relationship Id="rId13" Type="http://schemas.openxmlformats.org/officeDocument/2006/relationships/tags" Target="../tags/tag169.xml"/><Relationship Id="rId12" Type="http://schemas.openxmlformats.org/officeDocument/2006/relationships/tags" Target="../tags/tag168.xml"/><Relationship Id="rId11" Type="http://schemas.openxmlformats.org/officeDocument/2006/relationships/tags" Target="../tags/tag167.xml"/><Relationship Id="rId10" Type="http://schemas.openxmlformats.org/officeDocument/2006/relationships/tags" Target="../tags/tag16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tags" Target="../tags/tag172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71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70.xml"/><Relationship Id="rId15" Type="http://schemas.openxmlformats.org/officeDocument/2006/relationships/tags" Target="../tags/tag179.xml"/><Relationship Id="rId14" Type="http://schemas.openxmlformats.org/officeDocument/2006/relationships/tags" Target="../tags/tag178.xml"/><Relationship Id="rId13" Type="http://schemas.openxmlformats.org/officeDocument/2006/relationships/tags" Target="../tags/tag177.xml"/><Relationship Id="rId12" Type="http://schemas.openxmlformats.org/officeDocument/2006/relationships/tags" Target="../tags/tag176.xml"/><Relationship Id="rId11" Type="http://schemas.openxmlformats.org/officeDocument/2006/relationships/tags" Target="../tags/tag175.xml"/><Relationship Id="rId10" Type="http://schemas.openxmlformats.org/officeDocument/2006/relationships/tags" Target="../tags/tag174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image" Target="file:///C:\Users\1V994W2\Documents\Tencent%20Files\574576071\FileRecv\&#25340;&#35013;&#32032;&#26448;\&#20845;&#21313;\\58\subject_holdright_60,120,186_0_staid_full_0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180.xml"/><Relationship Id="rId12" Type="http://schemas.openxmlformats.org/officeDocument/2006/relationships/tags" Target="../tags/tag186.xml"/><Relationship Id="rId11" Type="http://schemas.openxmlformats.org/officeDocument/2006/relationships/tags" Target="../tags/tag185.xml"/><Relationship Id="rId10" Type="http://schemas.openxmlformats.org/officeDocument/2006/relationships/tags" Target="../tags/tag18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93.xml"/><Relationship Id="rId8" Type="http://schemas.openxmlformats.org/officeDocument/2006/relationships/tags" Target="../tags/tag192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91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90.xml"/><Relationship Id="rId13" Type="http://schemas.openxmlformats.org/officeDocument/2006/relationships/tags" Target="../tags/tag197.xml"/><Relationship Id="rId12" Type="http://schemas.openxmlformats.org/officeDocument/2006/relationships/tags" Target="../tags/tag196.xml"/><Relationship Id="rId11" Type="http://schemas.openxmlformats.org/officeDocument/2006/relationships/tags" Target="../tags/tag195.xml"/><Relationship Id="rId10" Type="http://schemas.openxmlformats.org/officeDocument/2006/relationships/tags" Target="../tags/tag194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openxmlformats.org/officeDocument/2006/relationships/tags" Target="../tags/tag200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99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98.xml"/><Relationship Id="rId12" Type="http://schemas.openxmlformats.org/officeDocument/2006/relationships/tags" Target="../tags/tag204.xml"/><Relationship Id="rId11" Type="http://schemas.openxmlformats.org/officeDocument/2006/relationships/tags" Target="../tags/tag203.xml"/><Relationship Id="rId10" Type="http://schemas.openxmlformats.org/officeDocument/2006/relationships/tags" Target="../tags/tag202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tags" Target="../tags/tag207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06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05.xml"/><Relationship Id="rId11" Type="http://schemas.openxmlformats.org/officeDocument/2006/relationships/tags" Target="../tags/tag210.xml"/><Relationship Id="rId10" Type="http://schemas.openxmlformats.org/officeDocument/2006/relationships/tags" Target="../tags/tag209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16.xml"/><Relationship Id="rId8" Type="http://schemas.openxmlformats.org/officeDocument/2006/relationships/tags" Target="../tags/tag215.xml"/><Relationship Id="rId7" Type="http://schemas.openxmlformats.org/officeDocument/2006/relationships/tags" Target="../tags/tag214.x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211.xml"/><Relationship Id="rId10" Type="http://schemas.openxmlformats.org/officeDocument/2006/relationships/tags" Target="../tags/tag21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image" Target="file:///C:\Users\1V994W2\PycharmProjects\PPT_Background_Generation/pic_temp/pic_half_right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15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4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21.xml"/><Relationship Id="rId8" Type="http://schemas.openxmlformats.org/officeDocument/2006/relationships/tags" Target="../tags/tag220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19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18.xml"/><Relationship Id="rId11" Type="http://schemas.openxmlformats.org/officeDocument/2006/relationships/tags" Target="../tags/tag223.xml"/><Relationship Id="rId10" Type="http://schemas.openxmlformats.org/officeDocument/2006/relationships/tags" Target="../tags/tag222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27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26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3" Type="http://schemas.openxmlformats.org/officeDocument/2006/relationships/tags" Target="../tags/tag231.xml"/><Relationship Id="rId12" Type="http://schemas.openxmlformats.org/officeDocument/2006/relationships/tags" Target="../tags/tag230.xml"/><Relationship Id="rId11" Type="http://schemas.openxmlformats.org/officeDocument/2006/relationships/tags" Target="../tags/tag229.xml"/><Relationship Id="rId10" Type="http://schemas.openxmlformats.org/officeDocument/2006/relationships/tags" Target="../tags/tag228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37.xml"/><Relationship Id="rId8" Type="http://schemas.openxmlformats.org/officeDocument/2006/relationships/tags" Target="../tags/tag236.xml"/><Relationship Id="rId7" Type="http://schemas.openxmlformats.org/officeDocument/2006/relationships/tags" Target="../tags/tag235.xml"/><Relationship Id="rId6" Type="http://schemas.openxmlformats.org/officeDocument/2006/relationships/tags" Target="../tags/tag234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1" Type="http://schemas.openxmlformats.org/officeDocument/2006/relationships/tags" Target="../tags/tag239.xml"/><Relationship Id="rId10" Type="http://schemas.openxmlformats.org/officeDocument/2006/relationships/tags" Target="../tags/tag238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43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42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4" Type="http://schemas.openxmlformats.org/officeDocument/2006/relationships/tags" Target="../tags/tag248.xml"/><Relationship Id="rId13" Type="http://schemas.openxmlformats.org/officeDocument/2006/relationships/tags" Target="../tags/tag247.xml"/><Relationship Id="rId12" Type="http://schemas.openxmlformats.org/officeDocument/2006/relationships/tags" Target="../tags/tag246.xml"/><Relationship Id="rId11" Type="http://schemas.openxmlformats.org/officeDocument/2006/relationships/tags" Target="../tags/tag245.xml"/><Relationship Id="rId10" Type="http://schemas.openxmlformats.org/officeDocument/2006/relationships/tags" Target="../tags/tag244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52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51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4" Type="http://schemas.openxmlformats.org/officeDocument/2006/relationships/tags" Target="../tags/tag257.xml"/><Relationship Id="rId13" Type="http://schemas.openxmlformats.org/officeDocument/2006/relationships/tags" Target="../tags/tag256.xml"/><Relationship Id="rId12" Type="http://schemas.openxmlformats.org/officeDocument/2006/relationships/tags" Target="../tags/tag255.xml"/><Relationship Id="rId11" Type="http://schemas.openxmlformats.org/officeDocument/2006/relationships/tags" Target="../tags/tag254.xml"/><Relationship Id="rId10" Type="http://schemas.openxmlformats.org/officeDocument/2006/relationships/tags" Target="../tags/tag253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261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60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6" Type="http://schemas.openxmlformats.org/officeDocument/2006/relationships/tags" Target="../tags/tag268.xml"/><Relationship Id="rId15" Type="http://schemas.openxmlformats.org/officeDocument/2006/relationships/tags" Target="../tags/tag267.xml"/><Relationship Id="rId14" Type="http://schemas.openxmlformats.org/officeDocument/2006/relationships/tags" Target="../tags/tag266.xml"/><Relationship Id="rId13" Type="http://schemas.openxmlformats.org/officeDocument/2006/relationships/tags" Target="../tags/tag265.xml"/><Relationship Id="rId12" Type="http://schemas.openxmlformats.org/officeDocument/2006/relationships/tags" Target="../tags/tag264.xml"/><Relationship Id="rId11" Type="http://schemas.openxmlformats.org/officeDocument/2006/relationships/tags" Target="../tags/tag263.xml"/><Relationship Id="rId10" Type="http://schemas.openxmlformats.org/officeDocument/2006/relationships/tags" Target="../tags/tag262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272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71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3" Type="http://schemas.openxmlformats.org/officeDocument/2006/relationships/tags" Target="../tags/tag276.xml"/><Relationship Id="rId12" Type="http://schemas.openxmlformats.org/officeDocument/2006/relationships/tags" Target="../tags/tag275.xml"/><Relationship Id="rId11" Type="http://schemas.openxmlformats.org/officeDocument/2006/relationships/tags" Target="../tags/tag274.xml"/><Relationship Id="rId10" Type="http://schemas.openxmlformats.org/officeDocument/2006/relationships/tags" Target="../tags/tag273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2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1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0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9.xml"/><Relationship Id="rId15" Type="http://schemas.openxmlformats.org/officeDocument/2006/relationships/tags" Target="../tags/tag38.xml"/><Relationship Id="rId14" Type="http://schemas.openxmlformats.org/officeDocument/2006/relationships/tags" Target="../tags/tag37.xml"/><Relationship Id="rId13" Type="http://schemas.openxmlformats.org/officeDocument/2006/relationships/tags" Target="../tags/tag36.xml"/><Relationship Id="rId12" Type="http://schemas.openxmlformats.org/officeDocument/2006/relationships/tags" Target="../tags/tag35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image" Target="file:///C:\Users\1V994W2\Documents\Tencent%20Files\574576071\FileRecv\&#25340;&#35013;&#32032;&#26448;\&#20845;&#21313;\\58\subject_holdright_60,120,186_0_staid_full_0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39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0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9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8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7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2190750" y="2447291"/>
            <a:ext cx="4762500" cy="1398905"/>
          </a:xfrm>
        </p:spPr>
        <p:txBody>
          <a:bodyPr vert="horz" wrap="square" lIns="0" tIns="0" rIns="0" bIns="0" rtlCol="0" anchor="b" anchorCtr="0">
            <a:normAutofit/>
          </a:bodyPr>
          <a:lstStyle>
            <a:lvl1pPr algn="dist">
              <a:defRPr lang="zh-CN" altLang="en-US" sz="5400" b="0" spc="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4" hasCustomPrompt="1"/>
            <p:custDataLst>
              <p:tags r:id="rId9"/>
            </p:custDataLst>
          </p:nvPr>
        </p:nvSpPr>
        <p:spPr>
          <a:xfrm>
            <a:off x="2190750" y="4049396"/>
            <a:ext cx="4762500" cy="361315"/>
          </a:xfrm>
        </p:spPr>
        <p:txBody>
          <a:bodyPr vert="horz" wrap="square" lIns="0" tIns="0" rIns="0" bIns="0" rtlCol="0" anchor="t" anchorCtr="0">
            <a:normAutofit/>
          </a:bodyPr>
          <a:lstStyle>
            <a:lvl1pPr algn="ctr">
              <a:defRPr lang="zh-CN" altLang="en-US" sz="15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lvl="0" indent="0" algn="ctr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485136"/>
          </a:xfrm>
          <a:prstGeom prst="rect">
            <a:avLst/>
          </a:prstGeom>
        </p:spPr>
      </p:pic>
      <p:pic>
        <p:nvPicPr>
          <p:cNvPr id="6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485136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02448" y="952508"/>
            <a:ext cx="8139178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13" hasCustomPrompt="1"/>
            <p:custDataLst>
              <p:tags r:id="rId8"/>
            </p:custDataLst>
          </p:nvPr>
        </p:nvSpPr>
        <p:spPr>
          <a:xfrm>
            <a:off x="2559605" y="2331720"/>
            <a:ext cx="4024313" cy="1398905"/>
          </a:xfrm>
        </p:spPr>
        <p:txBody>
          <a:bodyPr vert="horz" wrap="square" lIns="0" tIns="0" rIns="0" bIns="0" rtlCol="0" anchor="b" anchorCtr="0">
            <a:normAutofit/>
          </a:bodyPr>
          <a:lstStyle>
            <a:lvl1pPr algn="dist">
              <a:defRPr lang="zh-CN" altLang="en-US" sz="600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4" hasCustomPrompt="1"/>
            <p:custDataLst>
              <p:tags r:id="rId9"/>
            </p:custDataLst>
          </p:nvPr>
        </p:nvSpPr>
        <p:spPr>
          <a:xfrm>
            <a:off x="2559605" y="4133215"/>
            <a:ext cx="4024789" cy="393065"/>
          </a:xfrm>
        </p:spPr>
        <p:txBody>
          <a:bodyPr vert="horz" wrap="square" lIns="0" tIns="0" rIns="0" bIns="0" rtlCol="0" anchor="t" anchorCtr="0">
            <a:normAutofit/>
          </a:bodyPr>
          <a:lstStyle>
            <a:lvl1pPr algn="ctr">
              <a:defRPr lang="zh-CN" altLang="en-US" sz="15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lvl="0" indent="0" algn="ctr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cxnSp>
        <p:nvCxnSpPr>
          <p:cNvPr id="8" name="直接连接符 8"/>
          <p:cNvCxnSpPr/>
          <p:nvPr>
            <p:custDataLst>
              <p:tags r:id="rId10"/>
            </p:custDataLst>
          </p:nvPr>
        </p:nvCxnSpPr>
        <p:spPr>
          <a:xfrm>
            <a:off x="4207193" y="3930015"/>
            <a:ext cx="729139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485136"/>
          </a:xfrm>
          <a:prstGeom prst="rect">
            <a:avLst/>
          </a:prstGeom>
        </p:spPr>
      </p:pic>
      <p:pic>
        <p:nvPicPr>
          <p:cNvPr id="6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4851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/>
          <p:cNvSpPr/>
          <p:nvPr>
            <p:custDataLst>
              <p:tags r:id="rId2"/>
            </p:custDataLst>
          </p:nvPr>
        </p:nvSpPr>
        <p:spPr>
          <a:xfrm>
            <a:off x="219056" y="303809"/>
            <a:ext cx="8705888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0"/>
          </a:p>
        </p:txBody>
      </p:sp>
      <p:pic>
        <p:nvPicPr>
          <p:cNvPr id="9" name="图片 6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485136"/>
          </a:xfrm>
          <a:prstGeom prst="rect">
            <a:avLst/>
          </a:prstGeom>
        </p:spPr>
      </p:pic>
      <p:pic>
        <p:nvPicPr>
          <p:cNvPr id="8" name="图片 8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4851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961200" y="1249200"/>
            <a:ext cx="7219800" cy="723600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960835" y="2163600"/>
            <a:ext cx="721995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0"/>
          </a:p>
        </p:txBody>
      </p:sp>
      <p:pic>
        <p:nvPicPr>
          <p:cNvPr id="8" name="图片 6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4851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770400"/>
            <a:ext cx="2970000" cy="882000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764000"/>
            <a:ext cx="29673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769938"/>
            <a:ext cx="486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4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0"/>
          </a:p>
        </p:txBody>
      </p:sp>
      <p:pic>
        <p:nvPicPr>
          <p:cNvPr id="10" name="图片 6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485136"/>
          </a:xfrm>
          <a:prstGeom prst="rect">
            <a:avLst/>
          </a:prstGeom>
        </p:spPr>
      </p:pic>
      <p:pic>
        <p:nvPicPr>
          <p:cNvPr id="8" name="图片 8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4851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59000" y="781200"/>
            <a:ext cx="8232300" cy="626400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459000" y="1659600"/>
            <a:ext cx="8231981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459581" y="2808000"/>
            <a:ext cx="82242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4"/>
          <p:cNvSpPr/>
          <p:nvPr>
            <p:custDataLst>
              <p:tags r:id="rId2"/>
            </p:custDataLst>
          </p:nvPr>
        </p:nvSpPr>
        <p:spPr>
          <a:xfrm>
            <a:off x="0" y="5028971"/>
            <a:ext cx="9144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0"/>
          </a:p>
        </p:txBody>
      </p:sp>
      <p:pic>
        <p:nvPicPr>
          <p:cNvPr id="10" name="图片 6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485136"/>
          </a:xfrm>
          <a:prstGeom prst="rect">
            <a:avLst/>
          </a:prstGeom>
        </p:spPr>
      </p:pic>
      <p:pic>
        <p:nvPicPr>
          <p:cNvPr id="8" name="图片 8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4851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53600" y="669600"/>
            <a:ext cx="8232300" cy="565200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53628" y="1681200"/>
            <a:ext cx="82431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445500" y="5180400"/>
            <a:ext cx="82512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0"/>
          </a:p>
        </p:txBody>
      </p:sp>
      <p:pic>
        <p:nvPicPr>
          <p:cNvPr id="12" name="图片 6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6372864"/>
            <a:ext cx="540068" cy="485136"/>
          </a:xfrm>
          <a:prstGeom prst="rect">
            <a:avLst/>
          </a:prstGeom>
        </p:spPr>
      </p:pic>
      <p:pic>
        <p:nvPicPr>
          <p:cNvPr id="10" name="图片 8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64"/>
            <a:ext cx="540068" cy="4851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34700" y="237600"/>
            <a:ext cx="82782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34700" y="1663200"/>
            <a:ext cx="40068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4681800" y="1663200"/>
            <a:ext cx="40257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429300" y="4816800"/>
            <a:ext cx="40068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4689900" y="4813200"/>
            <a:ext cx="40257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/>
          <p:cNvSpPr/>
          <p:nvPr>
            <p:custDataLst>
              <p:tags r:id="rId2"/>
            </p:custDataLst>
          </p:nvPr>
        </p:nvSpPr>
        <p:spPr>
          <a:xfrm>
            <a:off x="0" y="953691"/>
            <a:ext cx="9144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0"/>
          </a:p>
        </p:txBody>
      </p:sp>
      <p:pic>
        <p:nvPicPr>
          <p:cNvPr id="9" name="图片 6"/>
          <p:cNvPicPr/>
          <p:nvPr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48" y="5766444"/>
            <a:ext cx="1215152" cy="1091556"/>
          </a:xfrm>
          <a:prstGeom prst="rect">
            <a:avLst/>
          </a:prstGeom>
        </p:spPr>
      </p:pic>
      <p:pic>
        <p:nvPicPr>
          <p:cNvPr id="8" name="图片 8"/>
          <p:cNvPicPr/>
          <p:nvPr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6444"/>
            <a:ext cx="1215152" cy="109155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142100" y="1339200"/>
            <a:ext cx="6858000" cy="2386800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141810" y="3862800"/>
            <a:ext cx="6858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2190750" y="2447291"/>
            <a:ext cx="4762500" cy="1398905"/>
          </a:xfrm>
        </p:spPr>
        <p:txBody>
          <a:bodyPr vert="horz" wrap="square" lIns="0" tIns="0" rIns="0" bIns="0" rtlCol="0" anchor="b" anchorCtr="0">
            <a:normAutofit/>
          </a:bodyPr>
          <a:lstStyle>
            <a:lvl1pPr algn="dist">
              <a:defRPr lang="zh-CN" altLang="en-US" sz="7200" b="0" spc="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4" hasCustomPrompt="1"/>
            <p:custDataLst>
              <p:tags r:id="rId9"/>
            </p:custDataLst>
          </p:nvPr>
        </p:nvSpPr>
        <p:spPr>
          <a:xfrm>
            <a:off x="2190750" y="4049396"/>
            <a:ext cx="4762500" cy="361315"/>
          </a:xfrm>
        </p:spPr>
        <p:txBody>
          <a:bodyPr vert="horz" wrap="square" lIns="0" tIns="0" rIns="0" bIns="0" rtlCol="0" anchor="t" anchorCtr="0">
            <a:normAutofit/>
          </a:bodyPr>
          <a:lstStyle>
            <a:lvl1pPr algn="ctr">
              <a:defRPr lang="zh-CN" altLang="en-US" sz="20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lvl="0" indent="0" algn="ctr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485136"/>
          </a:xfrm>
          <a:prstGeom prst="rect">
            <a:avLst/>
          </a:prstGeom>
        </p:spPr>
      </p:pic>
      <p:pic>
        <p:nvPicPr>
          <p:cNvPr id="7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4851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502412" y="952508"/>
            <a:ext cx="8139178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485136"/>
          </a:xfrm>
          <a:prstGeom prst="rect">
            <a:avLst/>
          </a:prstGeom>
        </p:spPr>
      </p:pic>
      <p:pic>
        <p:nvPicPr>
          <p:cNvPr id="7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4851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502412" y="952508"/>
            <a:ext cx="8139178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2709334" cy="406400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6" y="1397000"/>
            <a:ext cx="2709334" cy="4064000"/>
          </a:xfrm>
          <a:prstGeom prst="rect">
            <a:avLst/>
          </a:prstGeom>
        </p:spPr>
      </p:pic>
      <p:sp>
        <p:nvSpPr>
          <p:cNvPr id="7" name="矩形 8"/>
          <p:cNvSpPr/>
          <p:nvPr userDrawn="1">
            <p:custDataLst>
              <p:tags r:id="rId8"/>
            </p:custDataLst>
          </p:nvPr>
        </p:nvSpPr>
        <p:spPr>
          <a:xfrm>
            <a:off x="219056" y="303809"/>
            <a:ext cx="8705888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 idx="13" hasCustomPrompt="1"/>
            <p:custDataLst>
              <p:tags r:id="rId12"/>
            </p:custDataLst>
          </p:nvPr>
        </p:nvSpPr>
        <p:spPr>
          <a:xfrm>
            <a:off x="3569970" y="2888298"/>
            <a:ext cx="3660458" cy="1081405"/>
          </a:xfrm>
        </p:spPr>
        <p:txBody>
          <a:bodyPr vert="horz" wrap="square" lIns="0" tIns="0" rIns="0" bIns="0" rtlCol="0" anchor="ctr" anchorCtr="0">
            <a:normAutofit/>
          </a:bodyPr>
          <a:lstStyle>
            <a:lvl1pPr algn="l">
              <a:defRPr lang="zh-CN" altLang="en-US" sz="4800" b="0" spc="5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485136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4851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4679158" y="952508"/>
            <a:ext cx="396243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485136"/>
          </a:xfrm>
          <a:prstGeom prst="rect">
            <a:avLst/>
          </a:prstGeom>
        </p:spPr>
      </p:pic>
      <p:pic>
        <p:nvPicPr>
          <p:cNvPr id="10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4851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502448" y="952508"/>
            <a:ext cx="396243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502444" y="1406525"/>
            <a:ext cx="39624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4676813" y="952508"/>
            <a:ext cx="396243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4676813" y="1406525"/>
            <a:ext cx="396243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60" y="2194560"/>
            <a:ext cx="3291840" cy="2468880"/>
          </a:xfrm>
          <a:prstGeom prst="rect">
            <a:avLst/>
          </a:prstGeom>
        </p:spPr>
      </p:pic>
      <p:sp>
        <p:nvSpPr>
          <p:cNvPr id="7" name="任意多边形 6"/>
          <p:cNvSpPr/>
          <p:nvPr userDrawn="1">
            <p:custDataLst>
              <p:tags r:id="rId5"/>
            </p:custDataLst>
          </p:nvPr>
        </p:nvSpPr>
        <p:spPr>
          <a:xfrm flipH="1">
            <a:off x="0" y="0"/>
            <a:ext cx="5484971" cy="6858000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pic>
        <p:nvPicPr>
          <p:cNvPr id="6" name="图片 8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64"/>
            <a:ext cx="540068" cy="4851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485136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4851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48" y="443234"/>
            <a:ext cx="8139178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4679194" y="952508"/>
            <a:ext cx="396243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485136"/>
          </a:xfrm>
          <a:prstGeom prst="rect">
            <a:avLst/>
          </a:prstGeom>
        </p:spPr>
      </p:pic>
      <p:pic>
        <p:nvPicPr>
          <p:cNvPr id="7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485136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485136"/>
          </a:xfrm>
          <a:prstGeom prst="rect">
            <a:avLst/>
          </a:prstGeom>
        </p:spPr>
      </p:pic>
      <p:pic>
        <p:nvPicPr>
          <p:cNvPr id="6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485136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02448" y="952508"/>
            <a:ext cx="8139178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13" hasCustomPrompt="1"/>
            <p:custDataLst>
              <p:tags r:id="rId8"/>
            </p:custDataLst>
          </p:nvPr>
        </p:nvSpPr>
        <p:spPr>
          <a:xfrm>
            <a:off x="2559605" y="2331720"/>
            <a:ext cx="4024313" cy="1398905"/>
          </a:xfrm>
        </p:spPr>
        <p:txBody>
          <a:bodyPr vert="horz" wrap="square" lIns="0" tIns="0" rIns="0" bIns="0" rtlCol="0" anchor="b" anchorCtr="0">
            <a:normAutofit/>
          </a:bodyPr>
          <a:lstStyle>
            <a:lvl1pPr algn="dist">
              <a:defRPr lang="zh-CN" altLang="en-US" sz="800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4" hasCustomPrompt="1"/>
            <p:custDataLst>
              <p:tags r:id="rId9"/>
            </p:custDataLst>
          </p:nvPr>
        </p:nvSpPr>
        <p:spPr>
          <a:xfrm>
            <a:off x="2559605" y="4133215"/>
            <a:ext cx="4024789" cy="393065"/>
          </a:xfrm>
        </p:spPr>
        <p:txBody>
          <a:bodyPr vert="horz" wrap="square" lIns="0" tIns="0" rIns="0" bIns="0" rtlCol="0" anchor="t" anchorCtr="0">
            <a:normAutofit/>
          </a:bodyPr>
          <a:lstStyle>
            <a:lvl1pPr algn="ctr">
              <a:defRPr lang="zh-CN" altLang="en-US" sz="20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lvl="0" indent="0" algn="ctr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cxnSp>
        <p:nvCxnSpPr>
          <p:cNvPr id="8" name="直接连接符 8"/>
          <p:cNvCxnSpPr/>
          <p:nvPr userDrawn="1">
            <p:custDataLst>
              <p:tags r:id="rId10"/>
            </p:custDataLst>
          </p:nvPr>
        </p:nvCxnSpPr>
        <p:spPr>
          <a:xfrm>
            <a:off x="4207193" y="3930015"/>
            <a:ext cx="729139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5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2709334" cy="406400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6" y="1397000"/>
            <a:ext cx="2709334" cy="4064000"/>
          </a:xfrm>
          <a:prstGeom prst="rect">
            <a:avLst/>
          </a:prstGeom>
        </p:spPr>
      </p:pic>
      <p:sp>
        <p:nvSpPr>
          <p:cNvPr id="7" name="矩形 8"/>
          <p:cNvSpPr/>
          <p:nvPr>
            <p:custDataLst>
              <p:tags r:id="rId8"/>
            </p:custDataLst>
          </p:nvPr>
        </p:nvSpPr>
        <p:spPr>
          <a:xfrm>
            <a:off x="219056" y="303809"/>
            <a:ext cx="8705888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 idx="13" hasCustomPrompt="1"/>
            <p:custDataLst>
              <p:tags r:id="rId12"/>
            </p:custDataLst>
          </p:nvPr>
        </p:nvSpPr>
        <p:spPr>
          <a:xfrm>
            <a:off x="3569970" y="2888298"/>
            <a:ext cx="3660458" cy="1081405"/>
          </a:xfrm>
        </p:spPr>
        <p:txBody>
          <a:bodyPr vert="horz" wrap="square" lIns="0" tIns="0" rIns="0" bIns="0" rtlCol="0" anchor="ctr" anchorCtr="0">
            <a:normAutofit/>
          </a:bodyPr>
          <a:lstStyle>
            <a:lvl1pPr algn="l">
              <a:defRPr lang="zh-CN" altLang="en-US" sz="3600" b="0" spc="5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485136"/>
          </a:xfrm>
          <a:prstGeom prst="rect">
            <a:avLst/>
          </a:prstGeom>
        </p:spPr>
      </p:pic>
      <p:pic>
        <p:nvPicPr>
          <p:cNvPr id="6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4851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/>
          <p:cNvSpPr/>
          <p:nvPr userDrawn="1">
            <p:custDataLst>
              <p:tags r:id="rId2"/>
            </p:custDataLst>
          </p:nvPr>
        </p:nvSpPr>
        <p:spPr>
          <a:xfrm>
            <a:off x="219056" y="303809"/>
            <a:ext cx="8705888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9" name="图片 6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485136"/>
          </a:xfrm>
          <a:prstGeom prst="rect">
            <a:avLst/>
          </a:prstGeom>
        </p:spPr>
      </p:pic>
      <p:pic>
        <p:nvPicPr>
          <p:cNvPr id="8" name="图片 8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4851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961200" y="1249200"/>
            <a:ext cx="72198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960835" y="2163600"/>
            <a:ext cx="721995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8452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6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4851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770400"/>
            <a:ext cx="297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764000"/>
            <a:ext cx="29673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769938"/>
            <a:ext cx="486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4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0" name="图片 6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485136"/>
          </a:xfrm>
          <a:prstGeom prst="rect">
            <a:avLst/>
          </a:prstGeom>
        </p:spPr>
      </p:pic>
      <p:pic>
        <p:nvPicPr>
          <p:cNvPr id="8" name="图片 8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4851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59000" y="781200"/>
            <a:ext cx="82323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459000" y="1659600"/>
            <a:ext cx="8231981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459581" y="2808000"/>
            <a:ext cx="82242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4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9144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0" name="图片 6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485136"/>
          </a:xfrm>
          <a:prstGeom prst="rect">
            <a:avLst/>
          </a:prstGeom>
        </p:spPr>
      </p:pic>
      <p:pic>
        <p:nvPicPr>
          <p:cNvPr id="8" name="图片 8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4851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53600" y="669600"/>
            <a:ext cx="82323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53628" y="1681200"/>
            <a:ext cx="82431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445500" y="5180400"/>
            <a:ext cx="82512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2" name="图片 6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6372864"/>
            <a:ext cx="540068" cy="485136"/>
          </a:xfrm>
          <a:prstGeom prst="rect">
            <a:avLst/>
          </a:prstGeom>
        </p:spPr>
      </p:pic>
      <p:pic>
        <p:nvPicPr>
          <p:cNvPr id="10" name="图片 8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64"/>
            <a:ext cx="540068" cy="4851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34700" y="237600"/>
            <a:ext cx="82782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34700" y="1663200"/>
            <a:ext cx="40068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4681800" y="1663200"/>
            <a:ext cx="40257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429300" y="4816800"/>
            <a:ext cx="40068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4689900" y="4813200"/>
            <a:ext cx="40257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9144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9" name="图片 6"/>
          <p:cNvPicPr/>
          <p:nvPr userDrawn="1"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48" y="5766444"/>
            <a:ext cx="1215152" cy="1091556"/>
          </a:xfrm>
          <a:prstGeom prst="rect">
            <a:avLst/>
          </a:prstGeom>
        </p:spPr>
      </p:pic>
      <p:pic>
        <p:nvPicPr>
          <p:cNvPr id="8" name="图片 8"/>
          <p:cNvPicPr/>
          <p:nvPr userDrawn="1"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6444"/>
            <a:ext cx="1215152" cy="109155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142100" y="1339200"/>
            <a:ext cx="6858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141810" y="3862800"/>
            <a:ext cx="6858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5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485136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4851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4679158" y="952508"/>
            <a:ext cx="396243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5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485136"/>
          </a:xfrm>
          <a:prstGeom prst="rect">
            <a:avLst/>
          </a:prstGeom>
        </p:spPr>
      </p:pic>
      <p:pic>
        <p:nvPicPr>
          <p:cNvPr id="10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4851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502448" y="952508"/>
            <a:ext cx="396243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502444" y="1406525"/>
            <a:ext cx="39624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4676813" y="952508"/>
            <a:ext cx="396243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4676813" y="1406525"/>
            <a:ext cx="396243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60" y="2194560"/>
            <a:ext cx="3291840" cy="2468880"/>
          </a:xfrm>
          <a:prstGeom prst="rect">
            <a:avLst/>
          </a:prstGeom>
        </p:spPr>
      </p:pic>
      <p:sp>
        <p:nvSpPr>
          <p:cNvPr id="7" name="任意多边形 6"/>
          <p:cNvSpPr/>
          <p:nvPr>
            <p:custDataLst>
              <p:tags r:id="rId5"/>
            </p:custDataLst>
          </p:nvPr>
        </p:nvSpPr>
        <p:spPr>
          <a:xfrm flipH="1">
            <a:off x="0" y="0"/>
            <a:ext cx="5484971" cy="6858000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pic>
        <p:nvPicPr>
          <p:cNvPr id="6" name="图片 8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64"/>
            <a:ext cx="540068" cy="4851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5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485136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4851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48" y="443234"/>
            <a:ext cx="8139178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4679194" y="952508"/>
            <a:ext cx="396243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485136"/>
          </a:xfrm>
          <a:prstGeom prst="rect">
            <a:avLst/>
          </a:prstGeom>
        </p:spPr>
      </p:pic>
      <p:pic>
        <p:nvPicPr>
          <p:cNvPr id="7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485136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41.xml"/><Relationship Id="rId23" Type="http://schemas.openxmlformats.org/officeDocument/2006/relationships/tags" Target="../tags/tag140.xml"/><Relationship Id="rId22" Type="http://schemas.openxmlformats.org/officeDocument/2006/relationships/tags" Target="../tags/tag139.xml"/><Relationship Id="rId21" Type="http://schemas.openxmlformats.org/officeDocument/2006/relationships/tags" Target="../tags/tag138.xml"/><Relationship Id="rId20" Type="http://schemas.openxmlformats.org/officeDocument/2006/relationships/tags" Target="../tags/tag137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36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282.xml"/><Relationship Id="rId23" Type="http://schemas.openxmlformats.org/officeDocument/2006/relationships/tags" Target="../tags/tag281.xml"/><Relationship Id="rId22" Type="http://schemas.openxmlformats.org/officeDocument/2006/relationships/tags" Target="../tags/tag280.xml"/><Relationship Id="rId21" Type="http://schemas.openxmlformats.org/officeDocument/2006/relationships/tags" Target="../tags/tag279.xml"/><Relationship Id="rId20" Type="http://schemas.openxmlformats.org/officeDocument/2006/relationships/tags" Target="../tags/tag278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277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443230"/>
            <a:ext cx="8139178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961398"/>
            <a:ext cx="8139178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443230"/>
            <a:ext cx="8139178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961398"/>
            <a:ext cx="8139178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85.xml"/><Relationship Id="rId3" Type="http://schemas.openxmlformats.org/officeDocument/2006/relationships/image" Target="../media/image7.png"/><Relationship Id="rId2" Type="http://schemas.openxmlformats.org/officeDocument/2006/relationships/tags" Target="../tags/tag284.xml"/><Relationship Id="rId1" Type="http://schemas.openxmlformats.org/officeDocument/2006/relationships/tags" Target="../tags/tag28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13.xml"/><Relationship Id="rId8" Type="http://schemas.openxmlformats.org/officeDocument/2006/relationships/tags" Target="../tags/tag312.xml"/><Relationship Id="rId7" Type="http://schemas.openxmlformats.org/officeDocument/2006/relationships/tags" Target="../tags/tag311.xml"/><Relationship Id="rId6" Type="http://schemas.openxmlformats.org/officeDocument/2006/relationships/tags" Target="../tags/tag310.xml"/><Relationship Id="rId5" Type="http://schemas.openxmlformats.org/officeDocument/2006/relationships/tags" Target="../tags/tag309.xml"/><Relationship Id="rId4" Type="http://schemas.openxmlformats.org/officeDocument/2006/relationships/tags" Target="../tags/tag308.xml"/><Relationship Id="rId3" Type="http://schemas.openxmlformats.org/officeDocument/2006/relationships/tags" Target="../tags/tag307.xml"/><Relationship Id="rId2" Type="http://schemas.openxmlformats.org/officeDocument/2006/relationships/tags" Target="../tags/tag306.xml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6.xml"/><Relationship Id="rId11" Type="http://schemas.openxmlformats.org/officeDocument/2006/relationships/tags" Target="../tags/tag314.xml"/><Relationship Id="rId10" Type="http://schemas.openxmlformats.org/officeDocument/2006/relationships/image" Target="../media/image7.png"/><Relationship Id="rId1" Type="http://schemas.openxmlformats.org/officeDocument/2006/relationships/tags" Target="../tags/tag30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5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6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7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18.xml"/><Relationship Id="rId4" Type="http://schemas.openxmlformats.org/officeDocument/2006/relationships/image" Target="../media/image7.png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9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0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1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2.xml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3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94.xml"/><Relationship Id="rId8" Type="http://schemas.openxmlformats.org/officeDocument/2006/relationships/tags" Target="../tags/tag293.xml"/><Relationship Id="rId7" Type="http://schemas.openxmlformats.org/officeDocument/2006/relationships/tags" Target="../tags/tag292.xml"/><Relationship Id="rId6" Type="http://schemas.openxmlformats.org/officeDocument/2006/relationships/tags" Target="../tags/tag291.xml"/><Relationship Id="rId5" Type="http://schemas.openxmlformats.org/officeDocument/2006/relationships/tags" Target="../tags/tag290.xml"/><Relationship Id="rId4" Type="http://schemas.openxmlformats.org/officeDocument/2006/relationships/tags" Target="../tags/tag289.xml"/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24.xml"/><Relationship Id="rId13" Type="http://schemas.openxmlformats.org/officeDocument/2006/relationships/tags" Target="../tags/tag297.xml"/><Relationship Id="rId12" Type="http://schemas.openxmlformats.org/officeDocument/2006/relationships/image" Target="../media/image7.png"/><Relationship Id="rId11" Type="http://schemas.openxmlformats.org/officeDocument/2006/relationships/tags" Target="../tags/tag296.xml"/><Relationship Id="rId10" Type="http://schemas.openxmlformats.org/officeDocument/2006/relationships/tags" Target="../tags/tag295.xml"/><Relationship Id="rId1" Type="http://schemas.openxmlformats.org/officeDocument/2006/relationships/tags" Target="../tags/tag28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24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98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9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00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01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3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04.xml"/><Relationship Id="rId2" Type="http://schemas.openxmlformats.org/officeDocument/2006/relationships/image" Target="../media/image7.pn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 vert="horz" wrap="square" lIns="0" tIns="0" rIns="0" bIns="0" rtlCol="0" anchor="b" anchorCtr="0">
            <a:normAutofit fontScale="90000"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保育员实操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4"/>
            <p:custDataLst>
              <p:tags r:id="rId2"/>
            </p:custDataLst>
          </p:nvPr>
        </p:nvSpPr>
        <p:spPr/>
        <p:txBody>
          <a:bodyPr vert="horz" wrap="square" lIns="0" tIns="0" rIns="0" bIns="0" rtlCol="0" anchor="t" anchorCtr="0"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婴儿伸长体重头围胸围测量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715" y="75565"/>
            <a:ext cx="909320" cy="8286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>
            <p:custDataLst>
              <p:tags r:id="rId1"/>
            </p:custDataLst>
          </p:nvPr>
        </p:nvSpPr>
        <p:spPr bwMode="auto">
          <a:xfrm>
            <a:off x="1954054" y="857250"/>
            <a:ext cx="53816" cy="5143500"/>
          </a:xfrm>
          <a:prstGeom prst="rect">
            <a:avLst/>
          </a:prstGeom>
          <a:solidFill>
            <a:schemeClr val="accent1"/>
          </a:solidFill>
          <a:ln w="19050">
            <a:noFill/>
            <a:round/>
          </a:ln>
        </p:spPr>
        <p:txBody>
          <a:bodyPr wrap="square" anchor="ctr">
            <a:normAutofit/>
          </a:bodyPr>
          <a:lstStyle/>
          <a:p>
            <a:pPr algn="ctr">
              <a:lnSpc>
                <a:spcPct val="130000"/>
              </a:lnSpc>
            </a:pPr>
            <a:endParaRPr sz="1350">
              <a:latin typeface="Arial" panose="020B0604020202020204" pitchFamily="34" charset="0"/>
              <a:ea typeface="隶书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2299811" y="2159794"/>
            <a:ext cx="1829276" cy="285750"/>
          </a:xfrm>
          <a:prstGeom prst="rect">
            <a:avLst/>
          </a:prstGeom>
          <a:noFill/>
        </p:spPr>
        <p:txBody>
          <a:bodyPr wrap="square" lIns="67500" tIns="35100" rIns="67500" bIns="0" anchor="b" anchorCtr="0">
            <a:normAutofit fontScale="90000" lnSpcReduction="100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1500" b="1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Arial" panose="020B0604020202020204" pitchFamily="34" charset="0"/>
              </a:rPr>
              <a:t>单击此处添加标题</a:t>
            </a:r>
            <a:endParaRPr lang="zh-CN" altLang="en-US" sz="1500" b="1" spc="2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隶书" panose="020105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3"/>
            </p:custDataLst>
          </p:nvPr>
        </p:nvSpPr>
        <p:spPr>
          <a:xfrm>
            <a:off x="2300288" y="2520791"/>
            <a:ext cx="1829276" cy="743426"/>
          </a:xfrm>
          <a:prstGeom prst="rect">
            <a:avLst/>
          </a:prstGeom>
        </p:spPr>
        <p:txBody>
          <a:bodyPr vert="horz" wrap="square" lIns="67500" tIns="0" rIns="67500" bIns="3510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2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rPr>
              <a:t>单击此处输入你的正文，请尽量言简意赅的阐述观点</a:t>
            </a:r>
            <a:endParaRPr lang="zh-CN" altLang="en-US" sz="1200" spc="15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隶书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0" name="椭圆 29"/>
          <p:cNvSpPr/>
          <p:nvPr>
            <p:custDataLst>
              <p:tags r:id="rId4"/>
            </p:custDataLst>
          </p:nvPr>
        </p:nvSpPr>
        <p:spPr bwMode="auto">
          <a:xfrm>
            <a:off x="1742599" y="2258854"/>
            <a:ext cx="476250" cy="476250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bg1"/>
            </a:solidFill>
            <a:round/>
          </a:ln>
        </p:spPr>
        <p:txBody>
          <a:bodyPr rot="0" spcFirstLastPara="0" vert="horz" wrap="square" lIns="68580" tIns="35100" rIns="68580" bIns="35100" anchor="ctr" anchorCtr="1" forceAA="0" compatLnSpc="1">
            <a:normAutofit fontScale="62500" lnSpcReduction="200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100" b="1" dirty="0">
                <a:solidFill>
                  <a:schemeClr val="accent1"/>
                </a:solidFill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rPr>
              <a:t>01</a:t>
            </a:r>
            <a:endParaRPr lang="en-US" altLang="zh-CN" sz="2100" b="1" dirty="0">
              <a:solidFill>
                <a:schemeClr val="accent1"/>
              </a:solidFill>
              <a:latin typeface="Arial" panose="020B0604020202020204" pitchFamily="34" charset="0"/>
              <a:ea typeface="隶书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2299811" y="3660458"/>
            <a:ext cx="1829276" cy="285750"/>
          </a:xfrm>
          <a:prstGeom prst="rect">
            <a:avLst/>
          </a:prstGeom>
          <a:noFill/>
        </p:spPr>
        <p:txBody>
          <a:bodyPr wrap="square" lIns="67500" tIns="35100" rIns="67500" bIns="0" anchor="b" anchorCtr="0">
            <a:normAutofit fontScale="90000" lnSpcReduction="100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1500" b="1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Arial" panose="020B0604020202020204" pitchFamily="34" charset="0"/>
              </a:rPr>
              <a:t>单击此处添加标题</a:t>
            </a:r>
            <a:endParaRPr lang="zh-CN" altLang="en-US" sz="1500" b="1" spc="2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隶书" panose="020105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2300288" y="4020026"/>
            <a:ext cx="1829276" cy="743426"/>
          </a:xfrm>
          <a:prstGeom prst="rect">
            <a:avLst/>
          </a:prstGeom>
        </p:spPr>
        <p:txBody>
          <a:bodyPr vert="horz" wrap="square" lIns="67500" tIns="0" rIns="67500" bIns="3510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2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rPr>
              <a:t>单击此处输入你的正文，请尽量言简意赅的阐述观点</a:t>
            </a:r>
            <a:endParaRPr lang="zh-CN" altLang="en-US" sz="1200" spc="15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隶书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1" name="椭圆 30"/>
          <p:cNvSpPr/>
          <p:nvPr>
            <p:custDataLst>
              <p:tags r:id="rId7"/>
            </p:custDataLst>
          </p:nvPr>
        </p:nvSpPr>
        <p:spPr bwMode="auto">
          <a:xfrm>
            <a:off x="1742599" y="3782854"/>
            <a:ext cx="476250" cy="476250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bg1"/>
            </a:solidFill>
            <a:round/>
          </a:ln>
        </p:spPr>
        <p:txBody>
          <a:bodyPr rot="0" spcFirstLastPara="0" vert="horz" wrap="square" lIns="68580" tIns="35100" rIns="68580" bIns="35100" anchor="ctr" anchorCtr="1" forceAA="0" compatLnSpc="1">
            <a:normAutofit fontScale="62500" lnSpcReduction="200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100" b="1" dirty="0">
                <a:solidFill>
                  <a:schemeClr val="accent1"/>
                </a:solidFill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rPr>
              <a:t>02</a:t>
            </a:r>
            <a:endParaRPr lang="en-US" altLang="zh-CN" sz="2100" b="1" dirty="0">
              <a:solidFill>
                <a:schemeClr val="accent1"/>
              </a:solidFill>
              <a:latin typeface="Arial" panose="020B0604020202020204" pitchFamily="34" charset="0"/>
              <a:ea typeface="隶书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3" name="TextBox 9"/>
          <p:cNvSpPr txBox="1"/>
          <p:nvPr>
            <p:custDataLst>
              <p:tags r:id="rId8"/>
            </p:custDataLst>
          </p:nvPr>
        </p:nvSpPr>
        <p:spPr>
          <a:xfrm>
            <a:off x="1042988" y="2594764"/>
            <a:ext cx="344805" cy="988695"/>
          </a:xfrm>
          <a:prstGeom prst="rect">
            <a:avLst/>
          </a:prstGeom>
          <a:noFill/>
          <a:ln>
            <a:noFill/>
          </a:ln>
        </p:spPr>
        <p:txBody>
          <a:bodyPr vert="eaVert" wrap="square">
            <a:normAutofit fontScale="72500"/>
          </a:bodyPr>
          <a:lstStyle/>
          <a:p>
            <a:pPr algn="ctr"/>
            <a:r>
              <a:rPr lang="en-US" altLang="zh-CN" sz="13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  <a:cs typeface="等线 Light" panose="02010600030101010101" charset="-122"/>
                <a:sym typeface="Arial" panose="020B0604020202020204" pitchFamily="34" charset="0"/>
              </a:rPr>
              <a:t>CONTENTS</a:t>
            </a:r>
            <a:endParaRPr lang="en-US" altLang="zh-CN" sz="135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  <a:cs typeface="等线 Light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45" name="文本框 99"/>
          <p:cNvSpPr txBox="1"/>
          <p:nvPr>
            <p:custDataLst>
              <p:tags r:id="rId9"/>
            </p:custDataLst>
          </p:nvPr>
        </p:nvSpPr>
        <p:spPr>
          <a:xfrm>
            <a:off x="442436" y="1532250"/>
            <a:ext cx="691039" cy="2136934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normAutofit fontScale="90000"/>
          </a:bodyPr>
          <a:lstStyle/>
          <a:p>
            <a:pPr algn="ctr"/>
            <a:r>
              <a: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尚巍手书W" panose="00020600040101010101" pitchFamily="18" charset="-122"/>
                <a:cs typeface="微软雅黑" panose="020B0503020204020204" charset="-122"/>
                <a:sym typeface="Arial" panose="020B0604020202020204" pitchFamily="34" charset="0"/>
              </a:rPr>
              <a:t>目 录</a:t>
            </a:r>
            <a:endParaRPr lang="zh-CN" altLang="en-US" sz="36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尚巍手书W" panose="00020600040101010101" pitchFamily="18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0975" y="118110"/>
            <a:ext cx="909320" cy="82867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小儿各年龄段生长指标推算公式</a:t>
            </a:r>
            <a:endParaRPr kumimoji="0" lang="zh-CN" alt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66725" y="1196975"/>
            <a:ext cx="8229600" cy="4895850"/>
          </a:xfrm>
        </p:spPr>
        <p:txBody>
          <a:bodyPr vert="horz" wrap="square" lIns="91440" tIns="45720" rIns="91440" bIns="45720" numCol="1" anchor="t" anchorCtr="0" compatLnSpc="1">
            <a:normAutofit fontScale="92500" lnSpcReduction="10000"/>
          </a:bodyPr>
          <a:lstStyle/>
          <a:p>
            <a:pPr marL="365760" marR="0" lvl="0" indent="-28321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楷体_GB2312" pitchFamily="1" charset="-122"/>
                <a:cs typeface="+mn-cs"/>
              </a:rPr>
              <a:t>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楷体_GB2312" pitchFamily="1" charset="-122"/>
                <a:cs typeface="+mn-cs"/>
              </a:rPr>
              <a:t>身长(cm)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楷体_GB2312" pitchFamily="1" charset="-122"/>
              <a:cs typeface="+mn-cs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  <a:sym typeface="Arial" panose="020B0604020202020204" pitchFamily="34" charset="0"/>
              </a:rPr>
              <a:t>≦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</a:rPr>
              <a:t>6个月 :  50+月龄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  <a:sym typeface="Arial" panose="020B0604020202020204" pitchFamily="34" charset="0"/>
              </a:rPr>
              <a:t>×2.5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</a:rPr>
              <a:t>2.5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</a:rPr>
              <a:t>㎝/月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+mn-ea"/>
              <a:cs typeface="+mn-cs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</a:rPr>
              <a:t>6-12个月 : 50+月龄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  <a:sym typeface="Arial" panose="020B0604020202020204" pitchFamily="34" charset="0"/>
              </a:rPr>
              <a:t>×2.5+（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</a:rPr>
              <a:t>月龄-6）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  <a:sym typeface="Arial" panose="020B0604020202020204" pitchFamily="34" charset="0"/>
              </a:rPr>
              <a:t>×1.5   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  <a:sym typeface="Arial" panose="020B0604020202020204" pitchFamily="34" charset="0"/>
              </a:rPr>
              <a:t>1.5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  <a:sym typeface="Arial" panose="020B0604020202020204" pitchFamily="34" charset="0"/>
              </a:rPr>
              <a:t>cm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  <a:sym typeface="Arial" panose="020B0604020202020204" pitchFamily="34" charset="0"/>
              </a:rPr>
              <a:t>/月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+mn-ea"/>
              <a:cs typeface="+mn-cs"/>
              <a:sym typeface="Arial" panose="020B0604020202020204" pitchFamily="34" charset="0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  <a:sym typeface="Arial" panose="020B0604020202020204" pitchFamily="34" charset="0"/>
              </a:rPr>
              <a:t>1岁：75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</a:rPr>
              <a:t>㎝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+mn-ea"/>
              <a:cs typeface="+mn-cs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</a:rPr>
              <a:t>2岁：85㎝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+mn-ea"/>
              <a:cs typeface="+mn-cs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</a:rPr>
              <a:t>2-12岁： 年龄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  <a:sym typeface="Arial" panose="020B0604020202020204" pitchFamily="34" charset="0"/>
              </a:rPr>
              <a:t>×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  <a:sym typeface="Arial" panose="020B0604020202020204" pitchFamily="34" charset="0"/>
              </a:rPr>
              <a:t>5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  <a:sym typeface="Arial" panose="020B0604020202020204" pitchFamily="34" charset="0"/>
              </a:rPr>
              <a:t>+7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  <a:sym typeface="Arial" panose="020B0604020202020204" pitchFamily="34" charset="0"/>
              </a:rPr>
              <a:t>5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00975" y="118110"/>
            <a:ext cx="909320" cy="8286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被测量者准备正确</a:t>
            </a:r>
            <a:endParaRPr kumimoji="0" lang="zh-CN" altLang="en-US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6725" y="1485900"/>
            <a:ext cx="8231188" cy="4606925"/>
          </a:xfrm>
        </p:spPr>
        <p:txBody>
          <a:bodyPr vert="horz" wrap="square" lIns="91440" tIns="45720" rIns="91440" bIns="45720" numCol="1" anchor="t" anchorCtr="0" compatLnSpc="1">
            <a:normAutofit fontScale="92500" lnSpcReduction="20000"/>
          </a:bodyPr>
          <a:lstStyle/>
          <a:p>
            <a:pPr marL="365760" marR="0" lvl="0" indent="-28321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使测量者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脱去鞋袜，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否则扣分；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让被测者仰卧、双眼直视正上方，头和肩胛间、臀、双足跟贴紧测量板，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双膝由测量人员压平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。体位不正确扣分；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测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量人员目光读取头顶垂直延线的数值，否则扣分；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用两个相近的数字的平均数作为记录数字，没做数据处理扣分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身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长数字记录到小数点后一位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，每次数据错误扣分。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00975" y="118110"/>
            <a:ext cx="909320" cy="8286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量身高（3岁以上）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>
            <a:normAutofit fontScale="92500"/>
          </a:bodyPr>
          <a:lstStyle/>
          <a:p>
            <a:pPr marL="365760" marR="0" lvl="0" indent="-28321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让儿童站立于身高测量器上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rPr>
              <a:t>→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将滑板推至头顶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rPr>
              <a:t>→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得出身高读数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双眼平视，头放正，双手下垂，腹部内收，两足跟部并拢，足尖分开60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宋体" panose="02010600030101010101" pitchFamily="2" charset="-122"/>
              </a:rPr>
              <a:t>°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宋体" panose="02010600030101010101" pitchFamily="2" charset="-122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宋体" panose="02010600030101010101" pitchFamily="2" charset="-122"/>
              </a:rPr>
              <a:t>使枕部、肩胛骨、臀部及足跟均与测量器垂直量杆相接触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00975" y="118110"/>
            <a:ext cx="909320" cy="8286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量头围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319588"/>
          </a:xfrm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130000"/>
              </a:lnSpc>
            </a:pPr>
            <a:r>
              <a:rPr lang="zh-CN" altLang="en-US" sz="2400" dirty="0">
                <a:latin typeface="黑体" panose="02010609060101010101" pitchFamily="49" charset="-122"/>
              </a:rPr>
              <a:t>两人操作:一人固定小儿头部,另一人测量</a:t>
            </a:r>
            <a:endParaRPr lang="zh-CN" altLang="en-US" sz="2400" dirty="0">
              <a:latin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400" dirty="0">
                <a:latin typeface="黑体" panose="02010609060101010101" pitchFamily="49" charset="-122"/>
              </a:rPr>
              <a:t>取坐位或仰卧位</a:t>
            </a:r>
            <a:endParaRPr lang="zh-CN" altLang="en-US" sz="2400" dirty="0">
              <a:latin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400" dirty="0">
                <a:latin typeface="黑体" panose="02010609060101010101" pitchFamily="49" charset="-122"/>
              </a:rPr>
              <a:t>左手拇指将软尺零点固定于患儿</a:t>
            </a:r>
            <a:r>
              <a:rPr lang="zh-CN" altLang="en-US" sz="2400" dirty="0">
                <a:solidFill>
                  <a:srgbClr val="CC0000"/>
                </a:solidFill>
                <a:latin typeface="黑体" panose="02010609060101010101" pitchFamily="49" charset="-122"/>
              </a:rPr>
              <a:t>右侧眉弓上缘，</a:t>
            </a:r>
            <a:r>
              <a:rPr lang="zh-CN" altLang="en-US" sz="2400" dirty="0">
                <a:latin typeface="黑体" panose="02010609060101010101" pitchFamily="49" charset="-122"/>
              </a:rPr>
              <a:t>经</a:t>
            </a:r>
            <a:r>
              <a:rPr lang="zh-CN" altLang="en-US" sz="2400" dirty="0">
                <a:solidFill>
                  <a:srgbClr val="CC0000"/>
                </a:solidFill>
                <a:latin typeface="黑体" panose="02010609060101010101" pitchFamily="49" charset="-122"/>
              </a:rPr>
              <a:t>枕骨结节</a:t>
            </a:r>
            <a:r>
              <a:rPr lang="zh-CN" altLang="en-US" sz="2400" dirty="0">
                <a:latin typeface="黑体" panose="02010609060101010101" pitchFamily="49" charset="-122"/>
              </a:rPr>
              <a:t>绕头一周</a:t>
            </a:r>
            <a:endParaRPr lang="zh-CN" altLang="en-US" sz="2400" dirty="0">
              <a:latin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400" dirty="0">
                <a:latin typeface="黑体" panose="02010609060101010101" pitchFamily="49" charset="-122"/>
              </a:rPr>
              <a:t>读取软尺与零点重合处的读数</a:t>
            </a:r>
            <a:endParaRPr lang="zh-CN" altLang="en-US" sz="2400" dirty="0">
              <a:latin typeface="黑体" panose="02010609060101010101" pitchFamily="49" charset="-122"/>
            </a:endParaRPr>
          </a:p>
          <a:p>
            <a:pPr eaLnBrk="1" hangingPunct="1">
              <a:buFontTx/>
              <a:buNone/>
            </a:pPr>
            <a:endParaRPr lang="zh-CN" altLang="en-US" sz="2400" dirty="0">
              <a:latin typeface="黑体" panose="02010609060101010101" pitchFamily="49" charset="-122"/>
            </a:endParaRPr>
          </a:p>
          <a:p>
            <a:pPr eaLnBrk="1" hangingPunct="1">
              <a:buFontTx/>
              <a:buNone/>
            </a:pPr>
            <a:endParaRPr lang="zh-CN" altLang="en-US" sz="2000" dirty="0"/>
          </a:p>
        </p:txBody>
      </p:sp>
      <p:pic>
        <p:nvPicPr>
          <p:cNvPr id="19460" name="Picture 4" descr="566027998_949684307_21_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4386263"/>
            <a:ext cx="2967037" cy="212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5" descr="3937316615_4015645741_21_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688" y="4411663"/>
            <a:ext cx="2541587" cy="2141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6" descr="4068192278_1031212737_21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688" y="4411663"/>
            <a:ext cx="2657475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975" y="189865"/>
            <a:ext cx="909320" cy="8286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头围</a:t>
            </a:r>
            <a:r>
              <a:rPr kumimoji="0" lang="zh-CN" altLang="en-US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（2岁内的头围测量最有价值）</a:t>
            </a:r>
            <a:endParaRPr kumimoji="0" lang="zh-CN" alt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dirty="0"/>
              <a:t>出生时：33</a:t>
            </a:r>
            <a:r>
              <a:rPr lang="zh-CN" altLang="en-US" dirty="0">
                <a:ea typeface="宋体" panose="02010600030101010101" pitchFamily="2" charset="-122"/>
              </a:rPr>
              <a:t>～34cm</a:t>
            </a:r>
            <a:endParaRPr lang="zh-CN" altLang="en-US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dirty="0"/>
              <a:t>6个月：44cm</a:t>
            </a:r>
            <a:endParaRPr lang="zh-CN" altLang="en-US" dirty="0"/>
          </a:p>
          <a:p>
            <a:pPr eaLnBrk="1" hangingPunct="1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dirty="0"/>
              <a:t>1岁：46cm</a:t>
            </a:r>
            <a:endParaRPr lang="zh-CN" altLang="en-US" dirty="0"/>
          </a:p>
          <a:p>
            <a:pPr eaLnBrk="1" hangingPunct="1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dirty="0"/>
              <a:t>2岁：48cm</a:t>
            </a:r>
            <a:endParaRPr lang="zh-CN" altLang="en-US" dirty="0"/>
          </a:p>
          <a:p>
            <a:pPr eaLnBrk="1" hangingPunct="1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dirty="0"/>
              <a:t>2-15岁增长6-7cm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2410" y="249555"/>
            <a:ext cx="909320" cy="8286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评分标准</a:t>
            </a:r>
            <a:endParaRPr kumimoji="0" lang="zh-CN" altLang="en-US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507" name="内容占位符 2"/>
          <p:cNvSpPr>
            <a:spLocks noGrp="1"/>
          </p:cNvSpPr>
          <p:nvPr>
            <p:ph idx="1"/>
          </p:nvPr>
        </p:nvSpPr>
        <p:spPr>
          <a:xfrm>
            <a:off x="1116013" y="1447800"/>
            <a:ext cx="7818437" cy="4800600"/>
          </a:xfrm>
          <a:ln/>
        </p:spPr>
        <p:txBody>
          <a:bodyPr vert="horz" wrap="square" lIns="91440" tIns="45720" rIns="91440" bIns="45720" anchor="t"/>
          <a:p>
            <a:pPr algn="just" eaLnBrk="1" hangingPunct="1">
              <a:lnSpc>
                <a:spcPct val="150000"/>
              </a:lnSpc>
            </a:pPr>
            <a:r>
              <a:rPr lang="zh-CN" altLang="en-US" dirty="0"/>
              <a:t>头围长沿着</a:t>
            </a:r>
            <a:r>
              <a:rPr lang="zh-CN" altLang="en-US" dirty="0">
                <a:solidFill>
                  <a:srgbClr val="C00000"/>
                </a:solidFill>
              </a:rPr>
              <a:t>眉间与循视枕凸处</a:t>
            </a:r>
            <a:r>
              <a:rPr lang="zh-CN" altLang="en-US" dirty="0"/>
              <a:t>（即后脑勺最突出处），围绕头部一周的长度。位置不正确扣分，读数不正确扣分。</a:t>
            </a:r>
            <a:endParaRPr lang="en-US" altLang="zh-CN" dirty="0"/>
          </a:p>
          <a:p>
            <a:pPr algn="just" eaLnBrk="1" hangingPunct="1">
              <a:lnSpc>
                <a:spcPct val="150000"/>
              </a:lnSpc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00975" y="118110"/>
            <a:ext cx="909320" cy="8286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量胸围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1447800"/>
            <a:ext cx="7818438" cy="4800600"/>
          </a:xfrm>
        </p:spPr>
        <p:txBody>
          <a:bodyPr vert="horz" wrap="square" lIns="91440" tIns="45720" rIns="91440" bIns="45720" numCol="1" anchor="t" anchorCtr="0" compatLnSpc="1">
            <a:normAutofit fontScale="92500"/>
          </a:bodyPr>
          <a:lstStyle/>
          <a:p>
            <a:pPr marL="365760" marR="0" lvl="0" indent="-28321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坐位或卧位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左手拇指将软尺零点固定于幼儿胸前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右侧乳头下缘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，右手将软尺紧贴皮肤向后经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两侧肩胛骨下缘绕胸部一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周。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必要时可由一名助手帮助固定后背软尺位置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取婴幼儿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平静呼吸时的中间读数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00975" y="118110"/>
            <a:ext cx="909320" cy="8286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胸 围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</a:pPr>
            <a:r>
              <a:rPr lang="zh-CN" altLang="en-US" dirty="0"/>
              <a:t>1岁：头围=胸围（46cm)</a:t>
            </a:r>
            <a:endParaRPr lang="zh-CN" altLang="en-US" dirty="0"/>
          </a:p>
          <a:p>
            <a:pPr eaLnBrk="1" hangingPunct="1">
              <a:lnSpc>
                <a:spcPct val="150000"/>
              </a:lnSpc>
            </a:pPr>
            <a:r>
              <a:rPr lang="zh-CN" altLang="en-US" dirty="0"/>
              <a:t>1岁后胸围大于头围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00975" y="118110"/>
            <a:ext cx="909320" cy="8286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评分标准</a:t>
            </a:r>
            <a:endParaRPr kumimoji="0" lang="zh-CN" altLang="en-US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579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</a:pPr>
            <a:r>
              <a:rPr lang="zh-CN" altLang="en-US" dirty="0"/>
              <a:t>胸围是</a:t>
            </a:r>
            <a:r>
              <a:rPr lang="zh-CN" altLang="en-US" dirty="0">
                <a:solidFill>
                  <a:srgbClr val="C00000"/>
                </a:solidFill>
              </a:rPr>
              <a:t>双侧乳头往双侧肩胛骨绕胸部一周的长度</a:t>
            </a:r>
            <a:r>
              <a:rPr lang="zh-CN" altLang="en-US" dirty="0"/>
              <a:t>。位置不正确扣分，读数不正确扣分。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00975" y="118110"/>
            <a:ext cx="909320" cy="8286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4"/>
          <p:cNvSpPr/>
          <p:nvPr>
            <p:custDataLst>
              <p:tags r:id="rId1"/>
            </p:custDataLst>
          </p:nvPr>
        </p:nvSpPr>
        <p:spPr bwMode="auto">
          <a:xfrm>
            <a:off x="531733" y="3291602"/>
            <a:ext cx="71914" cy="323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9" y="0"/>
              </a:cxn>
              <a:cxn ang="0">
                <a:pos x="185" y="2"/>
              </a:cxn>
              <a:cxn ang="0">
                <a:pos x="186" y="7"/>
              </a:cxn>
              <a:cxn ang="0">
                <a:pos x="185" y="13"/>
              </a:cxn>
              <a:cxn ang="0">
                <a:pos x="179" y="15"/>
              </a:cxn>
              <a:cxn ang="0">
                <a:pos x="114" y="15"/>
              </a:cxn>
              <a:cxn ang="0">
                <a:pos x="114" y="935"/>
              </a:cxn>
              <a:cxn ang="0">
                <a:pos x="179" y="935"/>
              </a:cxn>
              <a:cxn ang="0">
                <a:pos x="183" y="936"/>
              </a:cxn>
              <a:cxn ang="0">
                <a:pos x="185" y="943"/>
              </a:cxn>
              <a:cxn ang="0">
                <a:pos x="179" y="953"/>
              </a:cxn>
              <a:cxn ang="0">
                <a:pos x="0" y="953"/>
              </a:cxn>
              <a:cxn ang="0">
                <a:pos x="0" y="0"/>
              </a:cxn>
            </a:cxnLst>
            <a:rect l="0" t="0" r="r" b="b"/>
            <a:pathLst>
              <a:path w="186" h="953">
                <a:moveTo>
                  <a:pt x="0" y="0"/>
                </a:moveTo>
                <a:cubicBezTo>
                  <a:pt x="179" y="0"/>
                  <a:pt x="179" y="0"/>
                  <a:pt x="179" y="0"/>
                </a:cubicBezTo>
                <a:cubicBezTo>
                  <a:pt x="182" y="0"/>
                  <a:pt x="183" y="1"/>
                  <a:pt x="185" y="2"/>
                </a:cubicBezTo>
                <a:cubicBezTo>
                  <a:pt x="186" y="3"/>
                  <a:pt x="186" y="5"/>
                  <a:pt x="186" y="7"/>
                </a:cubicBezTo>
                <a:cubicBezTo>
                  <a:pt x="186" y="10"/>
                  <a:pt x="186" y="12"/>
                  <a:pt x="185" y="13"/>
                </a:cubicBezTo>
                <a:cubicBezTo>
                  <a:pt x="183" y="15"/>
                  <a:pt x="182" y="15"/>
                  <a:pt x="179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935"/>
                  <a:pt x="114" y="935"/>
                  <a:pt x="114" y="935"/>
                </a:cubicBezTo>
                <a:cubicBezTo>
                  <a:pt x="179" y="935"/>
                  <a:pt x="179" y="935"/>
                  <a:pt x="179" y="935"/>
                </a:cubicBezTo>
                <a:cubicBezTo>
                  <a:pt x="183" y="936"/>
                  <a:pt x="183" y="936"/>
                  <a:pt x="183" y="936"/>
                </a:cubicBezTo>
                <a:cubicBezTo>
                  <a:pt x="184" y="938"/>
                  <a:pt x="185" y="940"/>
                  <a:pt x="185" y="943"/>
                </a:cubicBezTo>
                <a:cubicBezTo>
                  <a:pt x="185" y="947"/>
                  <a:pt x="183" y="950"/>
                  <a:pt x="179" y="953"/>
                </a:cubicBezTo>
                <a:cubicBezTo>
                  <a:pt x="0" y="953"/>
                  <a:pt x="0" y="953"/>
                  <a:pt x="0" y="9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wrap="square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 sz="135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任意多边形 12"/>
          <p:cNvSpPr/>
          <p:nvPr>
            <p:custDataLst>
              <p:tags r:id="rId2"/>
            </p:custDataLst>
          </p:nvPr>
        </p:nvSpPr>
        <p:spPr bwMode="auto">
          <a:xfrm>
            <a:off x="1373743" y="3291602"/>
            <a:ext cx="73343" cy="323850"/>
          </a:xfrm>
          <a:custGeom>
            <a:avLst/>
            <a:gdLst/>
            <a:ahLst/>
            <a:cxnLst>
              <a:cxn ang="0">
                <a:pos x="77" y="15"/>
              </a:cxn>
              <a:cxn ang="0">
                <a:pos x="8" y="15"/>
              </a:cxn>
              <a:cxn ang="0">
                <a:pos x="4" y="8"/>
              </a:cxn>
              <a:cxn ang="0">
                <a:pos x="8" y="0"/>
              </a:cxn>
              <a:cxn ang="0">
                <a:pos x="190" y="0"/>
              </a:cxn>
              <a:cxn ang="0">
                <a:pos x="190" y="953"/>
              </a:cxn>
              <a:cxn ang="0">
                <a:pos x="8" y="953"/>
              </a:cxn>
              <a:cxn ang="0">
                <a:pos x="2" y="950"/>
              </a:cxn>
              <a:cxn ang="0">
                <a:pos x="0" y="944"/>
              </a:cxn>
              <a:cxn ang="0">
                <a:pos x="2" y="937"/>
              </a:cxn>
              <a:cxn ang="0">
                <a:pos x="8" y="935"/>
              </a:cxn>
              <a:cxn ang="0">
                <a:pos x="77" y="935"/>
              </a:cxn>
              <a:cxn ang="0">
                <a:pos x="77" y="15"/>
              </a:cxn>
            </a:cxnLst>
            <a:rect l="0" t="0" r="r" b="b"/>
            <a:pathLst>
              <a:path w="190" h="953">
                <a:moveTo>
                  <a:pt x="77" y="15"/>
                </a:moveTo>
                <a:cubicBezTo>
                  <a:pt x="8" y="15"/>
                  <a:pt x="8" y="15"/>
                  <a:pt x="8" y="15"/>
                </a:cubicBezTo>
                <a:cubicBezTo>
                  <a:pt x="6" y="13"/>
                  <a:pt x="4" y="10"/>
                  <a:pt x="4" y="8"/>
                </a:cubicBezTo>
                <a:cubicBezTo>
                  <a:pt x="4" y="5"/>
                  <a:pt x="6" y="2"/>
                  <a:pt x="8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190" y="953"/>
                  <a:pt x="190" y="953"/>
                  <a:pt x="190" y="953"/>
                </a:cubicBezTo>
                <a:cubicBezTo>
                  <a:pt x="8" y="953"/>
                  <a:pt x="8" y="953"/>
                  <a:pt x="8" y="953"/>
                </a:cubicBezTo>
                <a:cubicBezTo>
                  <a:pt x="6" y="953"/>
                  <a:pt x="4" y="952"/>
                  <a:pt x="2" y="950"/>
                </a:cubicBezTo>
                <a:cubicBezTo>
                  <a:pt x="1" y="949"/>
                  <a:pt x="0" y="947"/>
                  <a:pt x="0" y="944"/>
                </a:cubicBezTo>
                <a:cubicBezTo>
                  <a:pt x="0" y="941"/>
                  <a:pt x="1" y="939"/>
                  <a:pt x="2" y="937"/>
                </a:cubicBezTo>
                <a:cubicBezTo>
                  <a:pt x="4" y="935"/>
                  <a:pt x="6" y="935"/>
                  <a:pt x="8" y="935"/>
                </a:cubicBezTo>
                <a:cubicBezTo>
                  <a:pt x="77" y="935"/>
                  <a:pt x="77" y="935"/>
                  <a:pt x="77" y="935"/>
                </a:cubicBezTo>
                <a:lnTo>
                  <a:pt x="77" y="1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wrap="square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 sz="135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771287" y="3320177"/>
            <a:ext cx="434816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anchor="ctr">
            <a:normAutofit lnSpcReduction="20000"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altLang="zh-CN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任意多边形 17"/>
          <p:cNvSpPr/>
          <p:nvPr>
            <p:custDataLst>
              <p:tags r:id="rId4"/>
            </p:custDataLst>
          </p:nvPr>
        </p:nvSpPr>
        <p:spPr bwMode="auto">
          <a:xfrm>
            <a:off x="531733" y="4435078"/>
            <a:ext cx="71914" cy="323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9" y="0"/>
              </a:cxn>
              <a:cxn ang="0">
                <a:pos x="185" y="2"/>
              </a:cxn>
              <a:cxn ang="0">
                <a:pos x="186" y="7"/>
              </a:cxn>
              <a:cxn ang="0">
                <a:pos x="185" y="13"/>
              </a:cxn>
              <a:cxn ang="0">
                <a:pos x="179" y="15"/>
              </a:cxn>
              <a:cxn ang="0">
                <a:pos x="114" y="15"/>
              </a:cxn>
              <a:cxn ang="0">
                <a:pos x="114" y="935"/>
              </a:cxn>
              <a:cxn ang="0">
                <a:pos x="179" y="935"/>
              </a:cxn>
              <a:cxn ang="0">
                <a:pos x="183" y="936"/>
              </a:cxn>
              <a:cxn ang="0">
                <a:pos x="185" y="943"/>
              </a:cxn>
              <a:cxn ang="0">
                <a:pos x="179" y="953"/>
              </a:cxn>
              <a:cxn ang="0">
                <a:pos x="0" y="953"/>
              </a:cxn>
              <a:cxn ang="0">
                <a:pos x="0" y="0"/>
              </a:cxn>
            </a:cxnLst>
            <a:rect l="0" t="0" r="r" b="b"/>
            <a:pathLst>
              <a:path w="186" h="953">
                <a:moveTo>
                  <a:pt x="0" y="0"/>
                </a:moveTo>
                <a:cubicBezTo>
                  <a:pt x="179" y="0"/>
                  <a:pt x="179" y="0"/>
                  <a:pt x="179" y="0"/>
                </a:cubicBezTo>
                <a:cubicBezTo>
                  <a:pt x="182" y="0"/>
                  <a:pt x="183" y="1"/>
                  <a:pt x="185" y="2"/>
                </a:cubicBezTo>
                <a:cubicBezTo>
                  <a:pt x="186" y="3"/>
                  <a:pt x="186" y="5"/>
                  <a:pt x="186" y="7"/>
                </a:cubicBezTo>
                <a:cubicBezTo>
                  <a:pt x="186" y="10"/>
                  <a:pt x="186" y="12"/>
                  <a:pt x="185" y="13"/>
                </a:cubicBezTo>
                <a:cubicBezTo>
                  <a:pt x="183" y="15"/>
                  <a:pt x="182" y="15"/>
                  <a:pt x="179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935"/>
                  <a:pt x="114" y="935"/>
                  <a:pt x="114" y="935"/>
                </a:cubicBezTo>
                <a:cubicBezTo>
                  <a:pt x="179" y="935"/>
                  <a:pt x="179" y="935"/>
                  <a:pt x="179" y="935"/>
                </a:cubicBezTo>
                <a:cubicBezTo>
                  <a:pt x="183" y="936"/>
                  <a:pt x="183" y="936"/>
                  <a:pt x="183" y="936"/>
                </a:cubicBezTo>
                <a:cubicBezTo>
                  <a:pt x="184" y="938"/>
                  <a:pt x="185" y="940"/>
                  <a:pt x="185" y="943"/>
                </a:cubicBezTo>
                <a:cubicBezTo>
                  <a:pt x="185" y="947"/>
                  <a:pt x="183" y="950"/>
                  <a:pt x="179" y="953"/>
                </a:cubicBezTo>
                <a:cubicBezTo>
                  <a:pt x="0" y="953"/>
                  <a:pt x="0" y="953"/>
                  <a:pt x="0" y="9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wrap="square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 sz="135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任意多边形 20"/>
          <p:cNvSpPr/>
          <p:nvPr>
            <p:custDataLst>
              <p:tags r:id="rId5"/>
            </p:custDataLst>
          </p:nvPr>
        </p:nvSpPr>
        <p:spPr bwMode="auto">
          <a:xfrm>
            <a:off x="1373743" y="4435078"/>
            <a:ext cx="73343" cy="323850"/>
          </a:xfrm>
          <a:custGeom>
            <a:avLst/>
            <a:gdLst/>
            <a:ahLst/>
            <a:cxnLst>
              <a:cxn ang="0">
                <a:pos x="77" y="15"/>
              </a:cxn>
              <a:cxn ang="0">
                <a:pos x="8" y="15"/>
              </a:cxn>
              <a:cxn ang="0">
                <a:pos x="4" y="8"/>
              </a:cxn>
              <a:cxn ang="0">
                <a:pos x="8" y="0"/>
              </a:cxn>
              <a:cxn ang="0">
                <a:pos x="190" y="0"/>
              </a:cxn>
              <a:cxn ang="0">
                <a:pos x="190" y="953"/>
              </a:cxn>
              <a:cxn ang="0">
                <a:pos x="8" y="953"/>
              </a:cxn>
              <a:cxn ang="0">
                <a:pos x="2" y="950"/>
              </a:cxn>
              <a:cxn ang="0">
                <a:pos x="0" y="944"/>
              </a:cxn>
              <a:cxn ang="0">
                <a:pos x="2" y="937"/>
              </a:cxn>
              <a:cxn ang="0">
                <a:pos x="8" y="935"/>
              </a:cxn>
              <a:cxn ang="0">
                <a:pos x="77" y="935"/>
              </a:cxn>
              <a:cxn ang="0">
                <a:pos x="77" y="15"/>
              </a:cxn>
            </a:cxnLst>
            <a:rect l="0" t="0" r="r" b="b"/>
            <a:pathLst>
              <a:path w="190" h="953">
                <a:moveTo>
                  <a:pt x="77" y="15"/>
                </a:moveTo>
                <a:cubicBezTo>
                  <a:pt x="8" y="15"/>
                  <a:pt x="8" y="15"/>
                  <a:pt x="8" y="15"/>
                </a:cubicBezTo>
                <a:cubicBezTo>
                  <a:pt x="6" y="13"/>
                  <a:pt x="4" y="10"/>
                  <a:pt x="4" y="8"/>
                </a:cubicBezTo>
                <a:cubicBezTo>
                  <a:pt x="4" y="5"/>
                  <a:pt x="6" y="2"/>
                  <a:pt x="8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190" y="953"/>
                  <a:pt x="190" y="953"/>
                  <a:pt x="190" y="953"/>
                </a:cubicBezTo>
                <a:cubicBezTo>
                  <a:pt x="8" y="953"/>
                  <a:pt x="8" y="953"/>
                  <a:pt x="8" y="953"/>
                </a:cubicBezTo>
                <a:cubicBezTo>
                  <a:pt x="6" y="953"/>
                  <a:pt x="4" y="952"/>
                  <a:pt x="2" y="950"/>
                </a:cubicBezTo>
                <a:cubicBezTo>
                  <a:pt x="1" y="949"/>
                  <a:pt x="0" y="947"/>
                  <a:pt x="0" y="944"/>
                </a:cubicBezTo>
                <a:cubicBezTo>
                  <a:pt x="0" y="941"/>
                  <a:pt x="1" y="939"/>
                  <a:pt x="2" y="937"/>
                </a:cubicBezTo>
                <a:cubicBezTo>
                  <a:pt x="4" y="935"/>
                  <a:pt x="6" y="935"/>
                  <a:pt x="8" y="935"/>
                </a:cubicBezTo>
                <a:cubicBezTo>
                  <a:pt x="77" y="935"/>
                  <a:pt x="77" y="935"/>
                  <a:pt x="77" y="935"/>
                </a:cubicBezTo>
                <a:lnTo>
                  <a:pt x="77" y="1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wrap="square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 sz="135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771287" y="4463653"/>
            <a:ext cx="434816" cy="26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anchor="ctr">
            <a:normAutofit lnSpcReduction="20000"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en-US" altLang="zh-CN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 bwMode="auto">
          <a:xfrm>
            <a:off x="1587579" y="4103608"/>
            <a:ext cx="2452688" cy="98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350" dirty="0">
                <a:solidFill>
                  <a:srgbClr val="CC3300"/>
                </a:solidFill>
                <a:sym typeface="+mn-ea"/>
              </a:rPr>
              <a:t>掌握</a:t>
            </a:r>
            <a:r>
              <a:rPr lang="zh-CN" altLang="en-US" sz="1350" dirty="0">
                <a:sym typeface="+mn-ea"/>
              </a:rPr>
              <a:t>体重身长胸围头围测量的注意事项</a:t>
            </a:r>
            <a:endParaRPr lang="zh-CN" altLang="en-US" sz="1350" b="1" spc="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 bwMode="auto">
          <a:xfrm>
            <a:off x="1587579" y="2960132"/>
            <a:ext cx="2452688" cy="98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350" dirty="0">
                <a:solidFill>
                  <a:srgbClr val="CC3300"/>
                </a:solidFill>
                <a:sym typeface="+mn-ea"/>
              </a:rPr>
              <a:t>掌握</a:t>
            </a:r>
            <a:r>
              <a:rPr lang="zh-CN" altLang="en-US" sz="1350" dirty="0">
                <a:sym typeface="+mn-ea"/>
              </a:rPr>
              <a:t>体重身长胸围头围测量时的方法</a:t>
            </a:r>
            <a:endParaRPr lang="zh-CN" altLang="en-US" sz="1350" b="1" spc="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>
            <p:custDataLst>
              <p:tags r:id="rId9"/>
            </p:custDataLst>
          </p:nvPr>
        </p:nvGrpSpPr>
        <p:grpSpPr>
          <a:xfrm>
            <a:off x="552212" y="1767602"/>
            <a:ext cx="2469356" cy="868204"/>
            <a:chOff x="696595" y="417830"/>
            <a:chExt cx="3292475" cy="1157605"/>
          </a:xfrm>
        </p:grpSpPr>
        <p:sp>
          <p:nvSpPr>
            <p:cNvPr id="31" name="文本框 49"/>
            <p:cNvSpPr txBox="1"/>
            <p:nvPr>
              <p:custDataLst>
                <p:tags r:id="rId10"/>
              </p:custDataLst>
            </p:nvPr>
          </p:nvSpPr>
          <p:spPr>
            <a:xfrm>
              <a:off x="696595" y="1158874"/>
              <a:ext cx="3292475" cy="416561"/>
            </a:xfrm>
            <a:prstGeom prst="rect">
              <a:avLst/>
            </a:prstGeom>
            <a:noFill/>
          </p:spPr>
          <p:txBody>
            <a:bodyPr wrap="square" rtlCol="0">
              <a:normAutofit fontScale="9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altLang="zh-CN" sz="1500" b="1" spc="600" dirty="0">
                  <a:solidFill>
                    <a:schemeClr val="dk1">
                      <a:lumMod val="85000"/>
                      <a:lumOff val="1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charset="-122"/>
                  <a:sym typeface="+mn-ea"/>
                </a:rPr>
                <a:t>CONTENTS</a:t>
              </a:r>
              <a:endParaRPr lang="en-US" altLang="zh-CN" sz="1500" b="1" spc="600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2" name="文本框 50"/>
            <p:cNvSpPr txBox="1"/>
            <p:nvPr>
              <p:custDataLst>
                <p:tags r:id="rId11"/>
              </p:custDataLst>
            </p:nvPr>
          </p:nvSpPr>
          <p:spPr>
            <a:xfrm>
              <a:off x="696595" y="417830"/>
              <a:ext cx="3292475" cy="699770"/>
            </a:xfrm>
            <a:prstGeom prst="rect">
              <a:avLst/>
            </a:prstGeom>
            <a:noFill/>
          </p:spPr>
          <p:txBody>
            <a:bodyPr wrap="square" rtlCol="0">
              <a:normAutofit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z="2700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Arial" panose="020B0604020202020204" pitchFamily="34" charset="0"/>
                  <a:ea typeface="汉仪旗黑-85S" panose="00020600040101010101" pitchFamily="18" charset="-122"/>
                  <a:sym typeface="Arial" panose="020B0604020202020204" pitchFamily="34" charset="0"/>
                </a:rPr>
                <a:t>目 录</a:t>
              </a:r>
              <a:endParaRPr lang="zh-CN" altLang="en-US" sz="2700" spc="6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06715" y="75565"/>
            <a:ext cx="909320" cy="82867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/>
          </p:cNvSpPr>
          <p:nvPr>
            <p:ph type="body" idx="4294967295"/>
          </p:nvPr>
        </p:nvSpPr>
        <p:spPr>
          <a:xfrm>
            <a:off x="2808288" y="1920875"/>
            <a:ext cx="6335712" cy="4391025"/>
          </a:xfrm>
          <a:ln/>
        </p:spPr>
        <p:txBody>
          <a:bodyPr vert="horz" wrap="square" lIns="91440" tIns="45720" rIns="91440" bIns="45720" anchor="t"/>
          <a:p>
            <a:pPr algn="just" eaLnBrk="1" hangingPunct="1">
              <a:buFontTx/>
              <a:buNone/>
            </a:pPr>
            <a:r>
              <a:rPr lang="zh-CN" altLang="en-US" sz="8000" i="1" dirty="0">
                <a:ea typeface="新宋体" panose="02010609030101010101" charset="-122"/>
              </a:rPr>
              <a:t>谢谢！</a:t>
            </a:r>
            <a:endParaRPr lang="zh-CN" altLang="en-US" sz="8000" i="1" dirty="0">
              <a:ea typeface="新宋体" panose="0201060903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00975" y="118110"/>
            <a:ext cx="909320" cy="8286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ctrTitle" idx="13"/>
          </p:nvPr>
        </p:nvSpPr>
        <p:spPr/>
        <p:txBody>
          <a:bodyPr/>
          <a:p>
            <a:r>
              <a:rPr lang="zh-CN" altLang="en-US"/>
              <a:t>开场话语</a:t>
            </a:r>
            <a:endParaRPr lang="zh-CN" altLang="en-US"/>
          </a:p>
        </p:txBody>
      </p:sp>
      <p:sp>
        <p:nvSpPr>
          <p:cNvPr id="9219" name="内容占位符 2"/>
          <p:cNvSpPr>
            <a:spLocks noGrp="1"/>
          </p:cNvSpPr>
          <p:nvPr>
            <p:ph idx="4294967295"/>
          </p:nvPr>
        </p:nvSpPr>
        <p:spPr>
          <a:xfrm>
            <a:off x="0" y="952500"/>
            <a:ext cx="8139430" cy="5388610"/>
          </a:xfrm>
          <a:ln/>
        </p:spPr>
        <p:txBody>
          <a:bodyPr vert="horz" wrap="square" lIns="91440" tIns="45720" rIns="91440" bIns="45720" anchor="t">
            <a:normAutofit/>
          </a:bodyPr>
          <a:p>
            <a:pPr eaLnBrk="1" hangingPunct="1">
              <a:buNone/>
            </a:pPr>
            <a:r>
              <a:rPr lang="zh-CN" altLang="en-US" sz="1600" b="1" dirty="0">
                <a:latin typeface="华文新魏" panose="02010800040101010101" charset="-122"/>
                <a:ea typeface="华文新魏" panose="02010800040101010101" charset="-122"/>
              </a:rPr>
              <a:t>我现在开始为我的测量工作做准备：</a:t>
            </a:r>
            <a:endParaRPr lang="en-US" altLang="zh-CN" sz="1600" b="1" dirty="0">
              <a:latin typeface="华文新魏" panose="02010800040101010101" charset="-122"/>
              <a:ea typeface="华文新魏" panose="02010800040101010101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16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首先脱去首饰、我已清洁手部，擦拭干净，</a:t>
            </a:r>
            <a:endParaRPr lang="en-US" altLang="zh-CN" sz="16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16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接下来检查我的测量工作完好无损、</a:t>
            </a:r>
            <a:endParaRPr lang="en-US" altLang="zh-CN" sz="16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16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下面来测量体重</a:t>
            </a:r>
            <a:endParaRPr lang="en-US" altLang="zh-CN" sz="16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eaLnBrk="1" hangingPunct="1"/>
            <a:endParaRPr lang="zh-CN" altLang="en-US" sz="1600" b="1" dirty="0"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06715" y="75565"/>
            <a:ext cx="909320" cy="8286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小儿各年龄段生长指标推算公式</a:t>
            </a:r>
            <a:endParaRPr kumimoji="0" lang="zh-CN" altLang="en-US" sz="4300" b="0" i="0" u="none" strike="noStrike" kern="1200" cap="none" spc="0" normalizeH="0" baseline="0" noProof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buFontTx/>
              <a:buNone/>
            </a:pPr>
            <a:r>
              <a:rPr lang="zh-CN" altLang="en-US" dirty="0">
                <a:solidFill>
                  <a:srgbClr val="C00000"/>
                </a:solidFill>
              </a:rPr>
              <a:t>  体重（kg）</a:t>
            </a:r>
            <a:endParaRPr lang="zh-CN" altLang="en-US" dirty="0">
              <a:solidFill>
                <a:srgbClr val="C00000"/>
              </a:solidFill>
            </a:endParaRPr>
          </a:p>
          <a:p>
            <a:pPr eaLnBrk="1" hangingPunct="1">
              <a:lnSpc>
                <a:spcPct val="150000"/>
              </a:lnSpc>
              <a:buChar char=""/>
            </a:pPr>
            <a:r>
              <a:rPr lang="zh-CN" altLang="en-US" dirty="0"/>
              <a:t>1-6个月：出生体重+月龄</a:t>
            </a:r>
            <a:r>
              <a:rPr lang="zh-CN" altLang="en-US" dirty="0">
                <a:sym typeface="Arial" panose="020B0604020202020204" pitchFamily="34" charset="0"/>
              </a:rPr>
              <a:t>×</a:t>
            </a:r>
            <a:r>
              <a:rPr lang="zh-CN" altLang="en-US" dirty="0"/>
              <a:t>0.7</a:t>
            </a:r>
            <a:endParaRPr lang="zh-CN" altLang="en-US" dirty="0"/>
          </a:p>
          <a:p>
            <a:pPr eaLnBrk="1" hangingPunct="1">
              <a:lnSpc>
                <a:spcPct val="150000"/>
              </a:lnSpc>
              <a:buChar char=""/>
            </a:pPr>
            <a:r>
              <a:rPr lang="zh-CN" altLang="en-US" dirty="0"/>
              <a:t>7-12个月：6+月龄</a:t>
            </a:r>
            <a:r>
              <a:rPr lang="zh-CN" altLang="en-US" dirty="0">
                <a:sym typeface="Arial" panose="020B0604020202020204" pitchFamily="34" charset="0"/>
              </a:rPr>
              <a:t>×</a:t>
            </a:r>
            <a:r>
              <a:rPr lang="zh-CN" altLang="en-US" dirty="0"/>
              <a:t>0.25</a:t>
            </a:r>
            <a:endParaRPr lang="zh-CN" altLang="en-US" dirty="0"/>
          </a:p>
          <a:p>
            <a:pPr eaLnBrk="1" hangingPunct="1">
              <a:lnSpc>
                <a:spcPct val="150000"/>
              </a:lnSpc>
              <a:buChar char=""/>
            </a:pPr>
            <a:r>
              <a:rPr lang="zh-CN" altLang="en-US" dirty="0">
                <a:sym typeface="Arial" panose="020B0604020202020204" pitchFamily="34" charset="0"/>
              </a:rPr>
              <a:t>1-2岁小儿一年内增加4</a:t>
            </a:r>
            <a:r>
              <a:rPr lang="zh-CN" altLang="en-US" dirty="0"/>
              <a:t>kg</a:t>
            </a:r>
            <a:endParaRPr lang="zh-CN" altLang="en-US" dirty="0"/>
          </a:p>
          <a:p>
            <a:pPr eaLnBrk="1" hangingPunct="1">
              <a:lnSpc>
                <a:spcPct val="150000"/>
              </a:lnSpc>
              <a:buChar char=""/>
            </a:pPr>
            <a:r>
              <a:rPr lang="zh-CN" altLang="en-US" dirty="0"/>
              <a:t>2-12岁：年龄</a:t>
            </a:r>
            <a:r>
              <a:rPr lang="zh-CN" altLang="en-US" dirty="0">
                <a:sym typeface="Arial" panose="020B0604020202020204" pitchFamily="34" charset="0"/>
              </a:rPr>
              <a:t>×2+8</a:t>
            </a:r>
            <a:endParaRPr lang="zh-CN" altLang="en-US" dirty="0"/>
          </a:p>
          <a:p>
            <a:pPr eaLnBrk="1" hangingPunct="1">
              <a:buChar char=""/>
            </a:pPr>
            <a:endParaRPr lang="zh-CN" altLang="en-US" dirty="0"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06715" y="75565"/>
            <a:ext cx="909320" cy="8286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用物准备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sz="half"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120000"/>
              </a:lnSpc>
            </a:pPr>
            <a:r>
              <a:rPr lang="zh-CN" altLang="en-US" dirty="0"/>
              <a:t>操作者：着装整洁洗手、仪表端庄、态度和蔼</a:t>
            </a:r>
            <a:endParaRPr lang="zh-CN" altLang="en-US" dirty="0"/>
          </a:p>
          <a:p>
            <a:pPr eaLnBrk="1" hangingPunct="1">
              <a:lnSpc>
                <a:spcPct val="120000"/>
              </a:lnSpc>
            </a:pPr>
            <a:r>
              <a:rPr lang="zh-CN" altLang="en-US" dirty="0"/>
              <a:t>物品：软皮尺、笔、记录本、身高测量尺、婴儿磅秤、大毛巾、免洗消毒液</a:t>
            </a:r>
            <a:endParaRPr lang="zh-CN" altLang="en-US" dirty="0"/>
          </a:p>
          <a:p>
            <a:pPr eaLnBrk="1" hangingPunct="1">
              <a:lnSpc>
                <a:spcPct val="120000"/>
              </a:lnSpc>
            </a:pPr>
            <a:r>
              <a:rPr lang="zh-CN" altLang="en-US" dirty="0"/>
              <a:t>患儿：冬天可预先将患儿待更换的衣物、尿片称重</a:t>
            </a:r>
            <a:endParaRPr lang="zh-CN" altLang="en-US" dirty="0"/>
          </a:p>
          <a:p>
            <a:pPr eaLnBrk="1" hangingPunct="1">
              <a:lnSpc>
                <a:spcPct val="120000"/>
              </a:lnSpc>
            </a:pPr>
            <a:r>
              <a:rPr lang="zh-CN" altLang="en-US" dirty="0"/>
              <a:t>环境：关好门窗，室温调节在28</a:t>
            </a:r>
            <a:r>
              <a:rPr lang="zh-CN" altLang="en-US" dirty="0">
                <a:sym typeface="Arial" panose="020B0604020202020204" pitchFamily="34" charset="0"/>
              </a:rPr>
              <a:t>℃</a:t>
            </a:r>
            <a:endParaRPr lang="zh-CN" altLang="en-US" dirty="0"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06715" y="75565"/>
            <a:ext cx="909320" cy="8286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量体重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dirty="0"/>
              <a:t>核对</a:t>
            </a:r>
            <a:r>
              <a:rPr lang="zh-CN" altLang="en-US" dirty="0">
                <a:sym typeface="Arial" panose="020B0604020202020204" pitchFamily="34" charset="0"/>
              </a:rPr>
              <a:t>→</a:t>
            </a:r>
            <a:r>
              <a:rPr lang="zh-CN" altLang="en-US" dirty="0"/>
              <a:t>铺大毛巾</a:t>
            </a:r>
            <a:r>
              <a:rPr lang="zh-CN" altLang="en-US" dirty="0">
                <a:sym typeface="Arial" panose="020B0604020202020204" pitchFamily="34" charset="0"/>
              </a:rPr>
              <a:t>→</a:t>
            </a:r>
            <a:r>
              <a:rPr lang="zh-CN" altLang="en-US" dirty="0"/>
              <a:t>调零</a:t>
            </a:r>
            <a:r>
              <a:rPr lang="zh-CN" altLang="en-US" dirty="0">
                <a:sym typeface="Arial" panose="020B0604020202020204" pitchFamily="34" charset="0"/>
              </a:rPr>
              <a:t>→</a:t>
            </a:r>
            <a:r>
              <a:rPr lang="zh-CN" altLang="en-US" dirty="0"/>
              <a:t>称重</a:t>
            </a:r>
            <a:endParaRPr lang="zh-CN" altLang="en-US" dirty="0"/>
          </a:p>
        </p:txBody>
      </p:sp>
      <p:pic>
        <p:nvPicPr>
          <p:cNvPr id="12292" name="Picture 4" descr="量体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4075" y="2790825"/>
            <a:ext cx="4751388" cy="3087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120" y="123825"/>
            <a:ext cx="909320" cy="8286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被测量者的准备工作：</a:t>
            </a:r>
            <a:br>
              <a:rPr kumimoji="0" lang="zh-CN" alt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zh-CN" altLang="en-US" sz="4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315" name="内容占位符 2"/>
          <p:cNvSpPr>
            <a:spLocks noGrp="1"/>
          </p:cNvSpPr>
          <p:nvPr>
            <p:ph idx="1"/>
          </p:nvPr>
        </p:nvSpPr>
        <p:spPr>
          <a:xfrm>
            <a:off x="323850" y="1773238"/>
            <a:ext cx="8677275" cy="4319587"/>
          </a:xfrm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  <a:buNone/>
            </a:pPr>
            <a:r>
              <a:rPr lang="zh-CN" altLang="en-US" sz="4000" dirty="0"/>
              <a:t>    使测量者尽量脱去衣物，只留短裤；如果不能脱去衣物，在计算体重时应减去衣物重量，否则扣分；</a:t>
            </a:r>
            <a:endParaRPr lang="en-US" altLang="zh-CN" sz="4000" dirty="0"/>
          </a:p>
          <a:p>
            <a:pPr eaLnBrk="1" hangingPunct="1">
              <a:buNone/>
            </a:pPr>
            <a:endParaRPr lang="en-US" altLang="zh-CN" dirty="0"/>
          </a:p>
          <a:p>
            <a:pPr eaLnBrk="1" hangingPunct="1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32395" y="56515"/>
            <a:ext cx="909320" cy="8286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体重读数</a:t>
            </a:r>
            <a:endParaRPr kumimoji="0" lang="zh-CN" altLang="en-US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>
          <a:xfrm>
            <a:off x="1187450" y="1447800"/>
            <a:ext cx="7747000" cy="4800600"/>
          </a:xfrm>
          <a:ln/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en-US" altLang="zh-CN" sz="3600" dirty="0"/>
              <a:t>1.</a:t>
            </a:r>
            <a:r>
              <a:rPr lang="zh-CN" altLang="en-US" sz="3600" dirty="0"/>
              <a:t>每次测量体重时要连续测三次；两个相近的数字平均数作为记录数字，没做处理扣分；</a:t>
            </a:r>
            <a:endParaRPr lang="en-US" altLang="zh-CN" sz="3600" dirty="0"/>
          </a:p>
          <a:p>
            <a:pPr eaLnBrk="1" hangingPunct="1">
              <a:buNone/>
            </a:pPr>
            <a:r>
              <a:rPr lang="en-US" altLang="zh-CN" sz="3600" dirty="0"/>
              <a:t>2.</a:t>
            </a:r>
            <a:r>
              <a:rPr lang="zh-CN" altLang="en-US" sz="3600" dirty="0"/>
              <a:t>体重数字记录到</a:t>
            </a:r>
            <a:r>
              <a:rPr lang="zh-CN" altLang="en-US" sz="3600" u="sng" dirty="0">
                <a:solidFill>
                  <a:srgbClr val="C00000"/>
                </a:solidFill>
              </a:rPr>
              <a:t>小数点后两位</a:t>
            </a:r>
            <a:r>
              <a:rPr lang="zh-CN" altLang="en-US" sz="3600" dirty="0"/>
              <a:t>，每次数据错误扣分。</a:t>
            </a:r>
            <a:endParaRPr lang="en-US" altLang="zh-CN" sz="3600" dirty="0"/>
          </a:p>
          <a:p>
            <a:pPr eaLnBrk="1" hangingPunct="1"/>
            <a:r>
              <a:rPr lang="zh-CN" altLang="en-US" dirty="0">
                <a:solidFill>
                  <a:srgbClr val="C00000"/>
                </a:solidFill>
              </a:rPr>
              <a:t>（我们测量体重的时候要连续测量三次，取两个相近的数字平均数作为记录数字）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00975" y="118110"/>
            <a:ext cx="909320" cy="8286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量身长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87488"/>
            <a:ext cx="8229600" cy="4678363"/>
          </a:xfrm>
        </p:spPr>
        <p:txBody>
          <a:bodyPr vert="horz" wrap="square" lIns="91440" tIns="45720" rIns="91440" bIns="45720" numCol="1" anchor="t" anchorCtr="0" compatLnSpc="1">
            <a:normAutofit lnSpcReduction="10000"/>
          </a:bodyPr>
          <a:lstStyle/>
          <a:p>
            <a:pPr marL="365760" marR="0" lvl="0" indent="-28321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1" charset="-122"/>
                <a:ea typeface="+mn-ea"/>
                <a:cs typeface="+mn-cs"/>
              </a:rPr>
              <a:t>脱帽、鞋、袜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1" charset="-122"/>
              <a:ea typeface="+mn-ea"/>
              <a:cs typeface="+mn-cs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1" charset="-122"/>
                <a:ea typeface="+mn-ea"/>
                <a:cs typeface="+mn-cs"/>
              </a:rPr>
              <a:t>仰卧于量床底板中线上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1" charset="-122"/>
              <a:ea typeface="+mn-ea"/>
              <a:cs typeface="+mn-cs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1" charset="-122"/>
                <a:ea typeface="+mn-ea"/>
                <a:cs typeface="+mn-cs"/>
              </a:rPr>
              <a:t>头顶接触头板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1" charset="-122"/>
              <a:ea typeface="+mn-ea"/>
              <a:cs typeface="+mn-cs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1" charset="-122"/>
                <a:ea typeface="+mn-ea"/>
                <a:cs typeface="+mn-cs"/>
              </a:rPr>
              <a:t>左手握双膝，使腿伸直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1" charset="-122"/>
              <a:ea typeface="+mn-ea"/>
              <a:cs typeface="+mn-cs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1" charset="-122"/>
                <a:ea typeface="+mn-ea"/>
                <a:cs typeface="+mn-cs"/>
              </a:rPr>
              <a:t>右手移动足板使其接触婴幼儿双侧足跟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1" charset="-122"/>
              <a:ea typeface="+mn-ea"/>
              <a:cs typeface="+mn-cs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1" charset="-122"/>
                <a:ea typeface="+mn-ea"/>
                <a:cs typeface="+mn-cs"/>
              </a:rPr>
              <a:t>读取刻度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1" charset="-122"/>
              <a:ea typeface="+mn-ea"/>
              <a:cs typeface="+mn-cs"/>
            </a:endParaRPr>
          </a:p>
        </p:txBody>
      </p:sp>
      <p:pic>
        <p:nvPicPr>
          <p:cNvPr id="15364" name="Picture 4" descr="量身高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5600" y="769938"/>
            <a:ext cx="349885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975" y="118110"/>
            <a:ext cx="909320" cy="8286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2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2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421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1、15、16、17、18、19、23、27、31、35、36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4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2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9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8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9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21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21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421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1、15、16、17、18、19、23、27、31、35、36"/>
</p:tagLst>
</file>

<file path=ppt/tags/tag283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日事日清"/>
  <p:tag name="KSO_WM_TEMPLATE_CATEGORY" val="custom"/>
  <p:tag name="KSO_WM_TEMPLATE_INDEX" val="20204421"/>
  <p:tag name="KSO_WM_UNIT_ID" val="custom20204421_1*a*1"/>
</p:tagLst>
</file>

<file path=ppt/tags/tag284.xml><?xml version="1.0" encoding="utf-8"?>
<p:tagLst xmlns:p="http://schemas.openxmlformats.org/presentationml/2006/main">
  <p:tag name="KSO_WM_UNIT_ISCONTENTSTITLE" val="0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LAYERLEVEL" val="1"/>
  <p:tag name="KSO_WM_TAG_VERSION" val="1.0"/>
  <p:tag name="KSO_WM_BEAUTIFY_FLAG" val="#wm#"/>
  <p:tag name="KSO_WM_UNIT_PRESET_TEXT" val="单击此处添加副标题内容"/>
  <p:tag name="KSO_WM_TEMPLATE_CATEGORY" val="custom"/>
  <p:tag name="KSO_WM_TEMPLATE_INDEX" val="20204421"/>
  <p:tag name="KSO_WM_UNIT_ID" val="custom20204421_1*b*1"/>
</p:tagLst>
</file>

<file path=ppt/tags/tag285.xml><?xml version="1.0" encoding="utf-8"?>
<p:tagLst xmlns:p="http://schemas.openxmlformats.org/presentationml/2006/main">
  <p:tag name="KSO_WM_BEAUTIFY_FLAG" val="#wm#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421"/>
  <p:tag name="KSO_WM_SLIDE_ID" val="custom20204421_1"/>
  <p:tag name="KSO_WM_TEMPLATE_MASTER_THUMB_INDEX" val="12"/>
  <p:tag name="KSO_WM_TEMPLATE_THUMBS_INDEX" val="1、4、7、9、11、15、19、20、21、22、23、26、31、35、39、40"/>
</p:tagLst>
</file>

<file path=ppt/tags/tag286.xml><?xml version="1.0" encoding="utf-8"?>
<p:tagLst xmlns:p="http://schemas.openxmlformats.org/presentationml/2006/main">
  <p:tag name="KSO_WM_UNIT_COLOR_SCHEME_SHAPE_ID" val="49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421"/>
  <p:tag name="KSO_WM_UNIT_ID" val="custom20204421_2*l_h_i*1_1_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87.xml><?xml version="1.0" encoding="utf-8"?>
<p:tagLst xmlns:p="http://schemas.openxmlformats.org/presentationml/2006/main">
  <p:tag name="KSO_WM_UNIT_COLOR_SCHEME_SHAPE_ID" val="50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LAYERLEVEL" val="1_1_1"/>
  <p:tag name="KSO_WM_TAG_VERSION" val="1.0"/>
  <p:tag name="KSO_WM_BEAUTIFY_FLAG" val="#wm#"/>
  <p:tag name="KSO_WM_TEMPLATE_CATEGORY" val="custom"/>
  <p:tag name="KSO_WM_TEMPLATE_INDEX" val="20204421"/>
  <p:tag name="KSO_WM_UNIT_ID" val="custom20204421_2*l_h_i*1_1_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88.xml><?xml version="1.0" encoding="utf-8"?>
<p:tagLst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421"/>
  <p:tag name="KSO_WM_UNIT_ID" val="custom20204421_2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89.xml><?xml version="1.0" encoding="utf-8"?>
<p:tagLst xmlns:p="http://schemas.openxmlformats.org/presentationml/2006/main">
  <p:tag name="KSO_WM_UNIT_COLOR_SCHEME_SHAPE_ID" val="39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421"/>
  <p:tag name="KSO_WM_UNIT_ID" val="custom20204421_2*l_h_i*1_2_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COLOR_SCHEME_SHAPE_ID" val="40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LAYERLEVEL" val="1_1_1"/>
  <p:tag name="KSO_WM_TAG_VERSION" val="1.0"/>
  <p:tag name="KSO_WM_BEAUTIFY_FLAG" val="#wm#"/>
  <p:tag name="KSO_WM_TEMPLATE_CATEGORY" val="custom"/>
  <p:tag name="KSO_WM_TEMPLATE_INDEX" val="20204421"/>
  <p:tag name="KSO_WM_UNIT_ID" val="custom20204421_2*l_h_i*1_2_2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91.xml><?xml version="1.0" encoding="utf-8"?>
<p:tagLst xmlns:p="http://schemas.openxmlformats.org/presentationml/2006/main">
  <p:tag name="KSO_WM_UNIT_COLOR_SCHEME_SHAPE_ID" val="4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421"/>
  <p:tag name="KSO_WM_UNIT_ID" val="custom20204421_2*l_h_i*1_2_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92.xml><?xml version="1.0" encoding="utf-8"?>
<p:tagLst xmlns:p="http://schemas.openxmlformats.org/presentationml/2006/main">
  <p:tag name="KSO_WM_UNIT_ISCONTENTSTITLE" val="0"/>
  <p:tag name="KSO_WM_UNIT_COLOR_SCHEME_SHAPE_ID" val="45"/>
  <p:tag name="KSO_WM_UNIT_COLOR_SCHEME_PARENT_PAGE" val="0_4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UNIT_PRESET_TEXT" val="单击此处添加标题，文字是您思想的提炼，请尽量言简意赅的阐述观点"/>
  <p:tag name="KSO_WM_TEMPLATE_CATEGORY" val="custom"/>
  <p:tag name="KSO_WM_TEMPLATE_INDEX" val="20204421"/>
  <p:tag name="KSO_WM_UNIT_ID" val="custom20204421_2*l_h_f*1_2_1"/>
  <p:tag name="KSO_WM_UNIT_TEXT_FILL_FORE_SCHEMECOLOR_INDEX" val="13"/>
  <p:tag name="KSO_WM_UNIT_TEXT_FILL_TYPE" val="1"/>
  <p:tag name="KSO_WM_UNIT_USESOURCEFORMAT_APPLY" val="1"/>
</p:tagLst>
</file>

<file path=ppt/tags/tag293.xml><?xml version="1.0" encoding="utf-8"?>
<p:tagLst xmlns:p="http://schemas.openxmlformats.org/presentationml/2006/main">
  <p:tag name="KSO_WM_UNIT_ISCONTENTSTITLE" val="0"/>
  <p:tag name="KSO_WM_UNIT_COLOR_SCHEME_SHAPE_ID" val="45"/>
  <p:tag name="KSO_WM_UNIT_COLOR_SCHEME_PARENT_PAGE" val="0_4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LAYERLEVEL" val="1_1_1"/>
  <p:tag name="KSO_WM_TAG_VERSION" val="1.0"/>
  <p:tag name="KSO_WM_BEAUTIFY_FLAG" val="#wm#"/>
  <p:tag name="KSO_WM_UNIT_PRESET_TEXT" val="单击此处添加标题，文字是您思想的提炼，请尽量言简意赅的阐述观点"/>
  <p:tag name="KSO_WM_TEMPLATE_CATEGORY" val="custom"/>
  <p:tag name="KSO_WM_TEMPLATE_INDEX" val="20204421"/>
  <p:tag name="KSO_WM_UNIT_ID" val="custom20204421_2*l_h_f*1_1_1"/>
  <p:tag name="KSO_WM_UNIT_TEXT_FILL_FORE_SCHEMECOLOR_INDEX" val="13"/>
  <p:tag name="KSO_WM_UNIT_TEXT_FILL_TYPE" val="1"/>
  <p:tag name="KSO_WM_UNIT_USESOURCEFORMAT_APPLY" val="1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4421_2*i*1"/>
  <p:tag name="KSO_WM_TEMPLATE_CATEGORY" val="custom"/>
  <p:tag name="KSO_WM_TEMPLATE_INDEX" val="20204421"/>
  <p:tag name="KSO_WM_UNIT_LAYERLEVEL" val="1"/>
  <p:tag name="KSO_WM_TAG_VERSION" val="1.0"/>
  <p:tag name="KSO_WM_BEAUTIFY_FLAG" val="#wm#"/>
  <p:tag name="KSO_WM_UNIT_USESOURCEFORMAT_APPLY" val="1"/>
</p:tagLst>
</file>

<file path=ppt/tags/tag295.xml><?xml version="1.0" encoding="utf-8"?>
<p:tagLst xmlns:p="http://schemas.openxmlformats.org/presentationml/2006/main">
  <p:tag name="KSO_WM_UNIT_ISCONTENTS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LAYERLEVEL" val="1"/>
  <p:tag name="KSO_WM_TAG_VERSION" val="1.0"/>
  <p:tag name="KSO_WM_BEAUTIFY_FLAG" val="#wm#"/>
  <p:tag name="KSO_WM_UNIT_PRESET_TEXT" val="CONTENTS"/>
  <p:tag name="KSO_WM_TEMPLATE_CATEGORY" val="custom"/>
  <p:tag name="KSO_WM_TEMPLATE_INDEX" val="20204421"/>
  <p:tag name="KSO_WM_UNIT_ID" val="custom20204421_2*b*1"/>
  <p:tag name="KSO_WM_UNIT_TEXT_FILL_FORE_SCHEMECOLOR_INDEX" val="1"/>
  <p:tag name="KSO_WM_UNIT_TEXT_FILL_TYPE" val="1"/>
  <p:tag name="KSO_WM_UNIT_USESOURCEFORMAT_APPLY" val="1"/>
</p:tagLst>
</file>

<file path=ppt/tags/tag296.xml><?xml version="1.0" encoding="utf-8"?>
<p:tagLst xmlns:p="http://schemas.openxmlformats.org/presentationml/2006/main">
  <p:tag name="KSO_WM_UNIT_ISCONTENTSTITLE" val="1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目 录"/>
  <p:tag name="KSO_WM_TEMPLATE_CATEGORY" val="custom"/>
  <p:tag name="KSO_WM_TEMPLATE_INDEX" val="20204421"/>
  <p:tag name="KSO_WM_UNIT_ID" val="custom20204421_2*a*1"/>
  <p:tag name="KSO_WM_UNIT_TEXT_FILL_FORE_SCHEMECOLOR_INDEX" val="13"/>
  <p:tag name="KSO_WM_UNIT_TEXT_FILL_TYPE" val="1"/>
  <p:tag name="KSO_WM_UNIT_USESOURCEFORMAT_APPLY" val="1"/>
</p:tagLst>
</file>

<file path=ppt/tags/tag297.xml><?xml version="1.0" encoding="utf-8"?>
<p:tagLst xmlns:p="http://schemas.openxmlformats.org/presentationml/2006/main">
  <p:tag name="KSO_WM_TEMPLATE_THUMBS_INDEX" val="1、2、3、4、5"/>
  <p:tag name="KSO_WM_TEMPLATE_SUBCATEGORY" val="0"/>
  <p:tag name="KSO_WM_SLIDE_TYPE" val="contents"/>
  <p:tag name="KSO_WM_SLIDE_SUBTYPE" val="diag"/>
  <p:tag name="KSO_WM_SLIDE_ITEM_CNT" val="2"/>
  <p:tag name="KSO_WM_SLIDE_INDEX" val="2"/>
  <p:tag name="KSO_WM_DIAGRAM_GROUP_CODE" val="l1-1"/>
  <p:tag name="KSO_WM_SLIDE_DIAGTYPE" val="l"/>
  <p:tag name="KSO_WM_TAG_VERSION" val="1.0"/>
  <p:tag name="KSO_WM_BEAUTIFY_FLAG" val="#wm#"/>
  <p:tag name="KSO_WM_SLIDE_LAYOUT" val="a_b_l"/>
  <p:tag name="KSO_WM_SLIDE_LAYOUT_CNT" val="1_1_1"/>
  <p:tag name="KSO_WM_TEMPLATE_MASTER_TYPE" val="1"/>
  <p:tag name="KSO_WM_TEMPLATE_COLOR_TYPE" val="1"/>
  <p:tag name="KSO_WM_TEMPLATE_CATEGORY" val="custom"/>
  <p:tag name="KSO_WM_TEMPLATE_INDEX" val="20204421"/>
  <p:tag name="KSO_WM_SLIDE_ID" val="custom20204421_2"/>
</p:tagLst>
</file>

<file path=ppt/tags/tag298.xml><?xml version="1.0" encoding="utf-8"?>
<p:tagLst xmlns:p="http://schemas.openxmlformats.org/presentationml/2006/main">
  <p:tag name="KSO_WM_TEMPLATE_CATEGORY" val="custom"/>
  <p:tag name="KSO_WM_TEMPLATE_INDEX" val="20204421"/>
</p:tagLst>
</file>

<file path=ppt/tags/tag299.xml><?xml version="1.0" encoding="utf-8"?>
<p:tagLst xmlns:p="http://schemas.openxmlformats.org/presentationml/2006/main">
  <p:tag name="KSO_WM_TEMPLATE_CATEGORY" val="custom"/>
  <p:tag name="KSO_WM_TEMPLATE_INDEX" val="2020442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TEMPLATE_CATEGORY" val="custom"/>
  <p:tag name="KSO_WM_TEMPLATE_INDEX" val="20204421"/>
</p:tagLst>
</file>

<file path=ppt/tags/tag301.xml><?xml version="1.0" encoding="utf-8"?>
<p:tagLst xmlns:p="http://schemas.openxmlformats.org/presentationml/2006/main">
  <p:tag name="KSO_WM_TEMPLATE_CATEGORY" val="custom"/>
  <p:tag name="KSO_WM_TEMPLATE_INDEX" val="20204421"/>
</p:tagLst>
</file>

<file path=ppt/tags/tag302.xml><?xml version="1.0" encoding="utf-8"?>
<p:tagLst xmlns:p="http://schemas.openxmlformats.org/presentationml/2006/main">
  <p:tag name="KSO_WM_TEMPLATE_CATEGORY" val="custom"/>
  <p:tag name="KSO_WM_TEMPLATE_INDEX" val="20204421"/>
</p:tagLst>
</file>

<file path=ppt/tags/tag303.xml><?xml version="1.0" encoding="utf-8"?>
<p:tagLst xmlns:p="http://schemas.openxmlformats.org/presentationml/2006/main">
  <p:tag name="KSO_WM_TEMPLATE_CATEGORY" val="custom"/>
  <p:tag name="KSO_WM_TEMPLATE_INDEX" val="20204421"/>
</p:tagLst>
</file>

<file path=ppt/tags/tag304.xml><?xml version="1.0" encoding="utf-8"?>
<p:tagLst xmlns:p="http://schemas.openxmlformats.org/presentationml/2006/main">
  <p:tag name="KSO_WM_TEMPLATE_CATEGORY" val="custom"/>
  <p:tag name="KSO_WM_TEMPLATE_INDEX" val="20204421"/>
</p:tagLst>
</file>

<file path=ppt/tags/tag305.xml><?xml version="1.0" encoding="utf-8"?>
<p:tagLst xmlns:p="http://schemas.openxmlformats.org/presentationml/2006/main">
  <p:tag name="KSO_WM_UNIT_COLOR_SCHEME_SHAPE_ID" val="18"/>
  <p:tag name="KSO_WM_UNIT_COLOR_SCHEME_PARENT_PAGE" val="0_3"/>
  <p:tag name="KSO_WM_UNIT_DECOLORIZATION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custom20204571_2*l_i*1_1"/>
  <p:tag name="KSO_WM_TEMPLATE_CATEGORY" val="custom"/>
  <p:tag name="KSO_WM_TEMPLATE_INDEX" val="20204571"/>
  <p:tag name="KSO_WM_UNIT_LAYERLEVEL" val="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06.xml><?xml version="1.0" encoding="utf-8"?>
<p:tagLst xmlns:p="http://schemas.openxmlformats.org/presentationml/2006/main">
  <p:tag name="KSO_WM_UNIT_COLOR_SCHEME_SHAPE_ID" val="16"/>
  <p:tag name="KSO_WM_UNIT_COLOR_SCHEME_PARENT_PAGE" val="0_3"/>
  <p:tag name="KSO_WM_UNIT_ISCONTENTSTITLE" val="0"/>
  <p:tag name="KSO_WM_UNIT_PRESET_TEXT" val="单击此处添加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4571_2*l_h_a*1_1_1"/>
  <p:tag name="KSO_WM_TEMPLATE_CATEGORY" val="custom"/>
  <p:tag name="KSO_WM_TEMPLATE_INDEX" val="2020457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07.xml><?xml version="1.0" encoding="utf-8"?>
<p:tagLst xmlns:p="http://schemas.openxmlformats.org/presentationml/2006/main">
  <p:tag name="KSO_WM_UNIT_COLOR_SCHEME_SHAPE_ID" val="27"/>
  <p:tag name="KSO_WM_UNIT_COLOR_SCHEME_PARENT_PAGE" val="0_3"/>
  <p:tag name="KSO_WM_UNIT_PRESET_TEXT" val="单击此处输入你的正文，请尽量言简意赅的阐述观点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4571_2*l_h_f*1_1_1"/>
  <p:tag name="KSO_WM_TEMPLATE_CATEGORY" val="custom"/>
  <p:tag name="KSO_WM_TEMPLATE_INDEX" val="2020457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08.xml><?xml version="1.0" encoding="utf-8"?>
<p:tagLst xmlns:p="http://schemas.openxmlformats.org/presentationml/2006/main">
  <p:tag name="KSO_WM_UNIT_COLOR_SCHEME_SHAPE_ID" val="19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4571_2*l_h_i*1_1_1"/>
  <p:tag name="KSO_WM_TEMPLATE_CATEGORY" val="custom"/>
  <p:tag name="KSO_WM_TEMPLATE_INDEX" val="20204571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14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309.xml><?xml version="1.0" encoding="utf-8"?>
<p:tagLst xmlns:p="http://schemas.openxmlformats.org/presentationml/2006/main">
  <p:tag name="KSO_WM_UNIT_COLOR_SCHEME_SHAPE_ID" val="14"/>
  <p:tag name="KSO_WM_UNIT_COLOR_SCHEME_PARENT_PAGE" val="0_3"/>
  <p:tag name="KSO_WM_UNIT_ISCONTENTSTITLE" val="0"/>
  <p:tag name="KSO_WM_UNIT_PRESET_TEXT" val="单击此处添加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4571_2*l_h_a*1_2_1"/>
  <p:tag name="KSO_WM_TEMPLATE_CATEGORY" val="custom"/>
  <p:tag name="KSO_WM_TEMPLATE_INDEX" val="2020457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COLOR_SCHEME_SHAPE_ID" val="26"/>
  <p:tag name="KSO_WM_UNIT_COLOR_SCHEME_PARENT_PAGE" val="0_3"/>
  <p:tag name="KSO_WM_UNIT_PRESET_TEXT" val="单击此处输入你的正文，请尽量言简意赅的阐述观点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04571_2*l_h_f*1_2_1"/>
  <p:tag name="KSO_WM_TEMPLATE_CATEGORY" val="custom"/>
  <p:tag name="KSO_WM_TEMPLATE_INDEX" val="2020457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11.xml><?xml version="1.0" encoding="utf-8"?>
<p:tagLst xmlns:p="http://schemas.openxmlformats.org/presentationml/2006/main">
  <p:tag name="KSO_WM_UNIT_COLOR_SCHEME_SHAPE_ID" val="20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4571_2*l_h_i*1_2_1"/>
  <p:tag name="KSO_WM_TEMPLATE_CATEGORY" val="custom"/>
  <p:tag name="KSO_WM_TEMPLATE_INDEX" val="20204571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14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312.xml><?xml version="1.0" encoding="utf-8"?>
<p:tagLst xmlns:p="http://schemas.openxmlformats.org/presentationml/2006/main">
  <p:tag name="KSO_WM_UNIT_ISCONTENTSTITLE" val="0"/>
  <p:tag name="KSO_WM_UNIT_PRESET_TEXT" val="CONTENTS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4571_2*b*1"/>
  <p:tag name="KSO_WM_TEMPLATE_CATEGORY" val="custom"/>
  <p:tag name="KSO_WM_TEMPLATE_INDEX" val="20204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13.xml><?xml version="1.0" encoding="utf-8"?>
<p:tagLst xmlns:p="http://schemas.openxmlformats.org/presentationml/2006/main">
  <p:tag name="KSO_WM_UNIT_ISCONTENTSTITLE" val="1"/>
  <p:tag name="KSO_WM_UNIT_PRESET_TEXT" val="目 录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4571_2*a*1"/>
  <p:tag name="KSO_WM_TEMPLATE_CATEGORY" val="custom"/>
  <p:tag name="KSO_WM_TEMPLATE_INDEX" val="20204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14.xml><?xml version="1.0" encoding="utf-8"?>
<p:tagLst xmlns:p="http://schemas.openxmlformats.org/presentationml/2006/main">
  <p:tag name="KSO_WM_SLIDE_ID" val="custom20204571_2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2"/>
  <p:tag name="KSO_WM_SLIDE_INDEX" val="2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4421"/>
  <p:tag name="KSO_WM_SLIDE_LAYOUT" val="a_b_l"/>
  <p:tag name="KSO_WM_SLIDE_LAYOUT_CNT" val="1_1_1"/>
</p:tagLst>
</file>

<file path=ppt/tags/tag315.xml><?xml version="1.0" encoding="utf-8"?>
<p:tagLst xmlns:p="http://schemas.openxmlformats.org/presentationml/2006/main">
  <p:tag name="KSO_WM_TEMPLATE_CATEGORY" val="custom"/>
  <p:tag name="KSO_WM_TEMPLATE_INDEX" val="20204421"/>
</p:tagLst>
</file>

<file path=ppt/tags/tag316.xml><?xml version="1.0" encoding="utf-8"?>
<p:tagLst xmlns:p="http://schemas.openxmlformats.org/presentationml/2006/main">
  <p:tag name="KSO_WM_TEMPLATE_CATEGORY" val="custom"/>
  <p:tag name="KSO_WM_TEMPLATE_INDEX" val="20204421"/>
</p:tagLst>
</file>

<file path=ppt/tags/tag317.xml><?xml version="1.0" encoding="utf-8"?>
<p:tagLst xmlns:p="http://schemas.openxmlformats.org/presentationml/2006/main">
  <p:tag name="KSO_WM_TEMPLATE_CATEGORY" val="custom"/>
  <p:tag name="KSO_WM_TEMPLATE_INDEX" val="20204421"/>
</p:tagLst>
</file>

<file path=ppt/tags/tag318.xml><?xml version="1.0" encoding="utf-8"?>
<p:tagLst xmlns:p="http://schemas.openxmlformats.org/presentationml/2006/main">
  <p:tag name="KSO_WM_TEMPLATE_CATEGORY" val="custom"/>
  <p:tag name="KSO_WM_TEMPLATE_INDEX" val="20204421"/>
</p:tagLst>
</file>

<file path=ppt/tags/tag319.xml><?xml version="1.0" encoding="utf-8"?>
<p:tagLst xmlns:p="http://schemas.openxmlformats.org/presentationml/2006/main">
  <p:tag name="KSO_WM_TEMPLATE_CATEGORY" val="custom"/>
  <p:tag name="KSO_WM_TEMPLATE_INDEX" val="2020442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TEMPLATE_CATEGORY" val="custom"/>
  <p:tag name="KSO_WM_TEMPLATE_INDEX" val="20204421"/>
</p:tagLst>
</file>

<file path=ppt/tags/tag321.xml><?xml version="1.0" encoding="utf-8"?>
<p:tagLst xmlns:p="http://schemas.openxmlformats.org/presentationml/2006/main">
  <p:tag name="KSO_WM_TEMPLATE_CATEGORY" val="custom"/>
  <p:tag name="KSO_WM_TEMPLATE_INDEX" val="20204421"/>
</p:tagLst>
</file>

<file path=ppt/tags/tag322.xml><?xml version="1.0" encoding="utf-8"?>
<p:tagLst xmlns:p="http://schemas.openxmlformats.org/presentationml/2006/main">
  <p:tag name="KSO_WM_TEMPLATE_CATEGORY" val="custom"/>
  <p:tag name="KSO_WM_TEMPLATE_INDEX" val="20204421"/>
</p:tagLst>
</file>

<file path=ppt/tags/tag323.xml><?xml version="1.0" encoding="utf-8"?>
<p:tagLst xmlns:p="http://schemas.openxmlformats.org/presentationml/2006/main">
  <p:tag name="KSO_WM_TEMPLATE_CATEGORY" val="custom"/>
  <p:tag name="KSO_WM_TEMPLATE_INDEX" val="20204421"/>
</p:tagLst>
</file>

<file path=ppt/tags/tag324.xml><?xml version="1.0" encoding="utf-8"?>
<p:tagLst xmlns:p="http://schemas.openxmlformats.org/presentationml/2006/main">
  <p:tag name="KSO_WM_TEMPLATE_CATEGORY" val="custom"/>
  <p:tag name="KSO_WM_TEMPLATE_INDEX" val="2020442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3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WPS主题色">
      <a:dk1>
        <a:srgbClr val="000000"/>
      </a:dk1>
      <a:lt1>
        <a:srgbClr val="FFFFFF"/>
      </a:lt1>
      <a:dk2>
        <a:srgbClr val="EAECEF"/>
      </a:dk2>
      <a:lt2>
        <a:srgbClr val="FBFBFC"/>
      </a:lt2>
      <a:accent1>
        <a:srgbClr val="3C78B9"/>
      </a:accent1>
      <a:accent2>
        <a:srgbClr val="1D7D8E"/>
      </a:accent2>
      <a:accent3>
        <a:srgbClr val="2A7850"/>
      </a:accent3>
      <a:accent4>
        <a:srgbClr val="576829"/>
      </a:accent4>
      <a:accent5>
        <a:srgbClr val="925022"/>
      </a:accent5>
      <a:accent6>
        <a:srgbClr val="B73C3A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AECEF"/>
      </a:dk2>
      <a:lt2>
        <a:srgbClr val="FBFBFC"/>
      </a:lt2>
      <a:accent1>
        <a:srgbClr val="3C78B9"/>
      </a:accent1>
      <a:accent2>
        <a:srgbClr val="1D7D8E"/>
      </a:accent2>
      <a:accent3>
        <a:srgbClr val="2A7850"/>
      </a:accent3>
      <a:accent4>
        <a:srgbClr val="576829"/>
      </a:accent4>
      <a:accent5>
        <a:srgbClr val="925022"/>
      </a:accent5>
      <a:accent6>
        <a:srgbClr val="B73C3A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1322</Words>
  <Application>WPS 演示</Application>
  <PresentationFormat>全屏显示(4:3)</PresentationFormat>
  <Paragraphs>148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42" baseType="lpstr">
      <vt:lpstr>Arial</vt:lpstr>
      <vt:lpstr>宋体</vt:lpstr>
      <vt:lpstr>Wingdings</vt:lpstr>
      <vt:lpstr>Gill Sans MT</vt:lpstr>
      <vt:lpstr>华文中宋</vt:lpstr>
      <vt:lpstr>Wingdings 2</vt:lpstr>
      <vt:lpstr>Verdana</vt:lpstr>
      <vt:lpstr>Calibri</vt:lpstr>
      <vt:lpstr>楷体_GB2312</vt:lpstr>
      <vt:lpstr>新宋体</vt:lpstr>
      <vt:lpstr>黑体</vt:lpstr>
      <vt:lpstr>Wingdings 2</vt:lpstr>
      <vt:lpstr>微软雅黑</vt:lpstr>
      <vt:lpstr>Arial Unicode MS</vt:lpstr>
      <vt:lpstr>汉仪旗黑-85S</vt:lpstr>
      <vt:lpstr>隶书</vt:lpstr>
      <vt:lpstr>汉仪尚巍手书W</vt:lpstr>
      <vt:lpstr>等线 Light</vt:lpstr>
      <vt:lpstr>Segoe UI</vt:lpstr>
      <vt:lpstr>华文新魏</vt:lpstr>
      <vt:lpstr>2_Office 主题​​</vt:lpstr>
      <vt:lpstr>1_Office 主题​​</vt:lpstr>
      <vt:lpstr>日事日清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婴幼儿体重、身高、头围、 胸围测量法</dc:title>
  <dc:creator>Administrator</dc:creator>
  <cp:lastModifiedBy>Administrator</cp:lastModifiedBy>
  <cp:revision>13</cp:revision>
  <dcterms:created xsi:type="dcterms:W3CDTF">2014-03-10T13:54:49Z</dcterms:created>
  <dcterms:modified xsi:type="dcterms:W3CDTF">2020-02-08T07:06:44Z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